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9" d="100"/>
          <a:sy n="69" d="100"/>
        </p:scale>
        <p:origin x="-74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JO"/>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98A86AC4-F826-4FCF-9A0D-8647CC5B7C7B}" type="datetimeFigureOut">
              <a:rPr lang="ar-JO" smtClean="0"/>
              <a:t>26/01/1440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CD43A3A5-50AF-4084-BA20-76360F3712F3}" type="slidenum">
              <a:rPr lang="ar-JO" smtClean="0"/>
              <a:t>‹#›</a:t>
            </a:fld>
            <a:endParaRPr lang="ar-JO"/>
          </a:p>
        </p:txBody>
      </p:sp>
    </p:spTree>
    <p:extLst>
      <p:ext uri="{BB962C8B-B14F-4D97-AF65-F5344CB8AC3E}">
        <p14:creationId xmlns:p14="http://schemas.microsoft.com/office/powerpoint/2010/main" val="1741055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98A86AC4-F826-4FCF-9A0D-8647CC5B7C7B}" type="datetimeFigureOut">
              <a:rPr lang="ar-JO" smtClean="0"/>
              <a:t>26/01/1440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CD43A3A5-50AF-4084-BA20-76360F3712F3}" type="slidenum">
              <a:rPr lang="ar-JO" smtClean="0"/>
              <a:t>‹#›</a:t>
            </a:fld>
            <a:endParaRPr lang="ar-JO"/>
          </a:p>
        </p:txBody>
      </p:sp>
    </p:spTree>
    <p:extLst>
      <p:ext uri="{BB962C8B-B14F-4D97-AF65-F5344CB8AC3E}">
        <p14:creationId xmlns:p14="http://schemas.microsoft.com/office/powerpoint/2010/main" val="4228660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98A86AC4-F826-4FCF-9A0D-8647CC5B7C7B}" type="datetimeFigureOut">
              <a:rPr lang="ar-JO" smtClean="0"/>
              <a:t>26/01/1440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CD43A3A5-50AF-4084-BA20-76360F3712F3}" type="slidenum">
              <a:rPr lang="ar-JO" smtClean="0"/>
              <a:t>‹#›</a:t>
            </a:fld>
            <a:endParaRPr lang="ar-JO"/>
          </a:p>
        </p:txBody>
      </p:sp>
    </p:spTree>
    <p:extLst>
      <p:ext uri="{BB962C8B-B14F-4D97-AF65-F5344CB8AC3E}">
        <p14:creationId xmlns:p14="http://schemas.microsoft.com/office/powerpoint/2010/main" val="378784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98A86AC4-F826-4FCF-9A0D-8647CC5B7C7B}" type="datetimeFigureOut">
              <a:rPr lang="ar-JO" smtClean="0"/>
              <a:t>26/01/1440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CD43A3A5-50AF-4084-BA20-76360F3712F3}" type="slidenum">
              <a:rPr lang="ar-JO" smtClean="0"/>
              <a:t>‹#›</a:t>
            </a:fld>
            <a:endParaRPr lang="ar-JO"/>
          </a:p>
        </p:txBody>
      </p:sp>
    </p:spTree>
    <p:extLst>
      <p:ext uri="{BB962C8B-B14F-4D97-AF65-F5344CB8AC3E}">
        <p14:creationId xmlns:p14="http://schemas.microsoft.com/office/powerpoint/2010/main" val="2401846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JO"/>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A86AC4-F826-4FCF-9A0D-8647CC5B7C7B}" type="datetimeFigureOut">
              <a:rPr lang="ar-JO" smtClean="0"/>
              <a:t>26/01/1440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CD43A3A5-50AF-4084-BA20-76360F3712F3}" type="slidenum">
              <a:rPr lang="ar-JO" smtClean="0"/>
              <a:t>‹#›</a:t>
            </a:fld>
            <a:endParaRPr lang="ar-JO"/>
          </a:p>
        </p:txBody>
      </p:sp>
    </p:spTree>
    <p:extLst>
      <p:ext uri="{BB962C8B-B14F-4D97-AF65-F5344CB8AC3E}">
        <p14:creationId xmlns:p14="http://schemas.microsoft.com/office/powerpoint/2010/main" val="2607571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98A86AC4-F826-4FCF-9A0D-8647CC5B7C7B}" type="datetimeFigureOut">
              <a:rPr lang="ar-JO" smtClean="0"/>
              <a:t>26/01/1440</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CD43A3A5-50AF-4084-BA20-76360F3712F3}" type="slidenum">
              <a:rPr lang="ar-JO" smtClean="0"/>
              <a:t>‹#›</a:t>
            </a:fld>
            <a:endParaRPr lang="ar-JO"/>
          </a:p>
        </p:txBody>
      </p:sp>
    </p:spTree>
    <p:extLst>
      <p:ext uri="{BB962C8B-B14F-4D97-AF65-F5344CB8AC3E}">
        <p14:creationId xmlns:p14="http://schemas.microsoft.com/office/powerpoint/2010/main" val="8128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JO"/>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98A86AC4-F826-4FCF-9A0D-8647CC5B7C7B}" type="datetimeFigureOut">
              <a:rPr lang="ar-JO" smtClean="0"/>
              <a:t>26/01/1440</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CD43A3A5-50AF-4084-BA20-76360F3712F3}" type="slidenum">
              <a:rPr lang="ar-JO" smtClean="0"/>
              <a:t>‹#›</a:t>
            </a:fld>
            <a:endParaRPr lang="ar-JO"/>
          </a:p>
        </p:txBody>
      </p:sp>
    </p:spTree>
    <p:extLst>
      <p:ext uri="{BB962C8B-B14F-4D97-AF65-F5344CB8AC3E}">
        <p14:creationId xmlns:p14="http://schemas.microsoft.com/office/powerpoint/2010/main" val="2136574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98A86AC4-F826-4FCF-9A0D-8647CC5B7C7B}" type="datetimeFigureOut">
              <a:rPr lang="ar-JO" smtClean="0"/>
              <a:t>26/01/1440</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CD43A3A5-50AF-4084-BA20-76360F3712F3}" type="slidenum">
              <a:rPr lang="ar-JO" smtClean="0"/>
              <a:t>‹#›</a:t>
            </a:fld>
            <a:endParaRPr lang="ar-JO"/>
          </a:p>
        </p:txBody>
      </p:sp>
    </p:spTree>
    <p:extLst>
      <p:ext uri="{BB962C8B-B14F-4D97-AF65-F5344CB8AC3E}">
        <p14:creationId xmlns:p14="http://schemas.microsoft.com/office/powerpoint/2010/main" val="1004498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A86AC4-F826-4FCF-9A0D-8647CC5B7C7B}" type="datetimeFigureOut">
              <a:rPr lang="ar-JO" smtClean="0"/>
              <a:t>26/01/1440</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CD43A3A5-50AF-4084-BA20-76360F3712F3}" type="slidenum">
              <a:rPr lang="ar-JO" smtClean="0"/>
              <a:t>‹#›</a:t>
            </a:fld>
            <a:endParaRPr lang="ar-JO"/>
          </a:p>
        </p:txBody>
      </p:sp>
    </p:spTree>
    <p:extLst>
      <p:ext uri="{BB962C8B-B14F-4D97-AF65-F5344CB8AC3E}">
        <p14:creationId xmlns:p14="http://schemas.microsoft.com/office/powerpoint/2010/main" val="193351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JO"/>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A86AC4-F826-4FCF-9A0D-8647CC5B7C7B}" type="datetimeFigureOut">
              <a:rPr lang="ar-JO" smtClean="0"/>
              <a:t>26/01/1440</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CD43A3A5-50AF-4084-BA20-76360F3712F3}" type="slidenum">
              <a:rPr lang="ar-JO" smtClean="0"/>
              <a:t>‹#›</a:t>
            </a:fld>
            <a:endParaRPr lang="ar-JO"/>
          </a:p>
        </p:txBody>
      </p:sp>
    </p:spTree>
    <p:extLst>
      <p:ext uri="{BB962C8B-B14F-4D97-AF65-F5344CB8AC3E}">
        <p14:creationId xmlns:p14="http://schemas.microsoft.com/office/powerpoint/2010/main" val="1728273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JO"/>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A86AC4-F826-4FCF-9A0D-8647CC5B7C7B}" type="datetimeFigureOut">
              <a:rPr lang="ar-JO" smtClean="0"/>
              <a:t>26/01/1440</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CD43A3A5-50AF-4084-BA20-76360F3712F3}" type="slidenum">
              <a:rPr lang="ar-JO" smtClean="0"/>
              <a:t>‹#›</a:t>
            </a:fld>
            <a:endParaRPr lang="ar-JO"/>
          </a:p>
        </p:txBody>
      </p:sp>
    </p:spTree>
    <p:extLst>
      <p:ext uri="{BB962C8B-B14F-4D97-AF65-F5344CB8AC3E}">
        <p14:creationId xmlns:p14="http://schemas.microsoft.com/office/powerpoint/2010/main" val="3112360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8A86AC4-F826-4FCF-9A0D-8647CC5B7C7B}" type="datetimeFigureOut">
              <a:rPr lang="ar-JO" smtClean="0"/>
              <a:t>26/01/1440</a:t>
            </a:fld>
            <a:endParaRPr lang="ar-J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D43A3A5-50AF-4084-BA20-76360F3712F3}" type="slidenum">
              <a:rPr lang="ar-JO" smtClean="0"/>
              <a:t>‹#›</a:t>
            </a:fld>
            <a:endParaRPr lang="ar-JO"/>
          </a:p>
        </p:txBody>
      </p:sp>
    </p:spTree>
    <p:extLst>
      <p:ext uri="{BB962C8B-B14F-4D97-AF65-F5344CB8AC3E}">
        <p14:creationId xmlns:p14="http://schemas.microsoft.com/office/powerpoint/2010/main" val="1472688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novoresume.com/career-blog/cv-vs-resume-what-is-the-difference" TargetMode="External"/><Relationship Id="rId2" Type="http://schemas.openxmlformats.org/officeDocument/2006/relationships/hyperlink" Target="https://www.thebalancecareers.com/resume-types-chronological-functional-combination-2063235" TargetMode="External"/><Relationship Id="rId1" Type="http://schemas.openxmlformats.org/officeDocument/2006/relationships/slideLayout" Target="../slideLayouts/slideLayout2.xml"/><Relationship Id="rId6" Type="http://schemas.openxmlformats.org/officeDocument/2006/relationships/hyperlink" Target="https://www.cv-library.co.uk/career-advice/cv/how-to-write-a-cv-tips-for-2018/" TargetMode="External"/><Relationship Id="rId5" Type="http://schemas.openxmlformats.org/officeDocument/2006/relationships/hyperlink" Target="https://jobs.telegraph.co.uk/careers/cv-writing-advice/" TargetMode="External"/><Relationship Id="rId4" Type="http://schemas.openxmlformats.org/officeDocument/2006/relationships/hyperlink" Target="https://en.oxforddictionaries.com/writing-help/top-tips-for-cv-writin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How to Write a Professional CV?</a:t>
            </a:r>
            <a:endParaRPr lang="ar-JO"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90624" y="3629896"/>
            <a:ext cx="2527574" cy="2702560"/>
          </a:xfrm>
          <a:prstGeom prst="rect">
            <a:avLst/>
          </a:prstGeom>
        </p:spPr>
      </p:pic>
    </p:spTree>
    <p:extLst>
      <p:ext uri="{BB962C8B-B14F-4D97-AF65-F5344CB8AC3E}">
        <p14:creationId xmlns:p14="http://schemas.microsoft.com/office/powerpoint/2010/main" val="32433976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Main Contents of a </a:t>
            </a:r>
            <a:r>
              <a:rPr lang="en-US" b="1" dirty="0" smtClean="0"/>
              <a:t>CV – Quick Exercise</a:t>
            </a:r>
            <a:endParaRPr lang="ar-JO" b="1" dirty="0"/>
          </a:p>
        </p:txBody>
      </p:sp>
      <p:sp>
        <p:nvSpPr>
          <p:cNvPr id="3" name="Content Placeholder 2"/>
          <p:cNvSpPr>
            <a:spLocks noGrp="1"/>
          </p:cNvSpPr>
          <p:nvPr>
            <p:ph idx="1"/>
          </p:nvPr>
        </p:nvSpPr>
        <p:spPr/>
        <p:txBody>
          <a:bodyPr>
            <a:normAutofit/>
          </a:bodyPr>
          <a:lstStyle/>
          <a:p>
            <a:pPr algn="l" rtl="0"/>
            <a:r>
              <a:rPr lang="en-US" b="1" dirty="0" smtClean="0"/>
              <a:t>Write a personal profile for yourself. Assume that you are either:</a:t>
            </a:r>
          </a:p>
          <a:p>
            <a:pPr algn="l" rtl="0"/>
            <a:endParaRPr lang="en-US" b="1" dirty="0"/>
          </a:p>
          <a:p>
            <a:pPr lvl="1" algn="l" rtl="0"/>
            <a:r>
              <a:rPr lang="en-US" b="1" dirty="0" smtClean="0"/>
              <a:t>A programmer applying for development position in a computer company.</a:t>
            </a:r>
          </a:p>
          <a:p>
            <a:pPr lvl="1" algn="l" rtl="0"/>
            <a:r>
              <a:rPr lang="en-US" b="1" dirty="0" smtClean="0"/>
              <a:t>A teacher applying for a kindergarten teacher position in a school.</a:t>
            </a:r>
          </a:p>
          <a:p>
            <a:pPr lvl="1" algn="l" rtl="0"/>
            <a:r>
              <a:rPr lang="en-US" b="1" dirty="0" smtClean="0"/>
              <a:t>An athlete applying for a personal trainer position in a gym.</a:t>
            </a:r>
          </a:p>
          <a:p>
            <a:pPr lvl="1" algn="l" rtl="0"/>
            <a:r>
              <a:rPr lang="en-US" b="1" dirty="0" smtClean="0"/>
              <a:t>A researcher applying for a Master or a PHD Program.</a:t>
            </a:r>
          </a:p>
          <a:p>
            <a:pPr algn="l" rtl="0"/>
            <a:endParaRPr lang="en-US" sz="24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05468" y="4154632"/>
            <a:ext cx="2238375" cy="2095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255910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Main Contents of a CV</a:t>
            </a:r>
            <a:endParaRPr lang="ar-JO" b="1" dirty="0"/>
          </a:p>
        </p:txBody>
      </p:sp>
      <p:sp>
        <p:nvSpPr>
          <p:cNvPr id="3" name="Content Placeholder 2"/>
          <p:cNvSpPr>
            <a:spLocks noGrp="1"/>
          </p:cNvSpPr>
          <p:nvPr>
            <p:ph idx="1"/>
          </p:nvPr>
        </p:nvSpPr>
        <p:spPr/>
        <p:txBody>
          <a:bodyPr>
            <a:normAutofit/>
          </a:bodyPr>
          <a:lstStyle/>
          <a:p>
            <a:pPr algn="l" rtl="0"/>
            <a:r>
              <a:rPr lang="en-US" b="1" dirty="0" smtClean="0"/>
              <a:t>Experience and Employment History</a:t>
            </a:r>
          </a:p>
          <a:p>
            <a:pPr marL="0" indent="0" algn="l" rtl="0">
              <a:buNone/>
            </a:pPr>
            <a:endParaRPr lang="en-US" b="1" dirty="0" smtClean="0"/>
          </a:p>
          <a:p>
            <a:pPr lvl="1" algn="l" rtl="0"/>
            <a:r>
              <a:rPr lang="en-US" sz="2400" dirty="0" smtClean="0"/>
              <a:t>In this section you outline your previous jobs, internships and work experience.</a:t>
            </a:r>
          </a:p>
          <a:p>
            <a:pPr marL="457200" lvl="1" indent="0" algn="l" rtl="0">
              <a:buNone/>
            </a:pPr>
            <a:endParaRPr lang="en-US" sz="2400" dirty="0" smtClean="0"/>
          </a:p>
          <a:p>
            <a:pPr lvl="1" algn="l" rtl="0"/>
            <a:r>
              <a:rPr lang="en-US" dirty="0" smtClean="0"/>
              <a:t>List your experience in reverse chronological order (</a:t>
            </a:r>
            <a:r>
              <a:rPr lang="ar-JO" dirty="0" smtClean="0"/>
              <a:t>مرتب زمنيًا بشكل عكسي</a:t>
            </a:r>
            <a:r>
              <a:rPr lang="en-US" dirty="0" smtClean="0"/>
              <a:t>). You start with your current job, or the latest job first.</a:t>
            </a:r>
          </a:p>
          <a:p>
            <a:pPr marL="457200" lvl="1" indent="0" algn="l" rtl="0">
              <a:buNone/>
            </a:pPr>
            <a:endParaRPr lang="en-US" dirty="0" smtClean="0"/>
          </a:p>
          <a:p>
            <a:pPr marL="914400" lvl="2" indent="0" algn="l" rtl="0">
              <a:buNone/>
            </a:pPr>
            <a:endParaRPr lang="en-US" dirty="0" smtClean="0"/>
          </a:p>
          <a:p>
            <a:pPr lvl="2" algn="l" rtl="0"/>
            <a:endParaRPr lang="en-US" sz="2000" dirty="0" smtClean="0"/>
          </a:p>
        </p:txBody>
      </p:sp>
    </p:spTree>
    <p:extLst>
      <p:ext uri="{BB962C8B-B14F-4D97-AF65-F5344CB8AC3E}">
        <p14:creationId xmlns:p14="http://schemas.microsoft.com/office/powerpoint/2010/main" val="17267300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Main Contents of a CV</a:t>
            </a:r>
            <a:endParaRPr lang="ar-JO" b="1" dirty="0"/>
          </a:p>
        </p:txBody>
      </p:sp>
      <p:sp>
        <p:nvSpPr>
          <p:cNvPr id="3" name="Content Placeholder 2"/>
          <p:cNvSpPr>
            <a:spLocks noGrp="1"/>
          </p:cNvSpPr>
          <p:nvPr>
            <p:ph idx="1"/>
          </p:nvPr>
        </p:nvSpPr>
        <p:spPr/>
        <p:txBody>
          <a:bodyPr>
            <a:normAutofit/>
          </a:bodyPr>
          <a:lstStyle/>
          <a:p>
            <a:pPr algn="l" rtl="0"/>
            <a:r>
              <a:rPr lang="en-US" b="1" dirty="0" smtClean="0"/>
              <a:t>Experience and Employment History</a:t>
            </a:r>
          </a:p>
          <a:p>
            <a:pPr marL="457200" lvl="1" indent="0" algn="l" rtl="0">
              <a:buNone/>
            </a:pPr>
            <a:endParaRPr lang="en-US" dirty="0" smtClean="0"/>
          </a:p>
          <a:p>
            <a:pPr lvl="1" algn="l" rtl="0"/>
            <a:r>
              <a:rPr lang="en-US" sz="2800" dirty="0" smtClean="0"/>
              <a:t>For each position, you should state:</a:t>
            </a:r>
          </a:p>
          <a:p>
            <a:pPr lvl="2" algn="l" rtl="0"/>
            <a:r>
              <a:rPr lang="en-US" sz="2400" dirty="0" smtClean="0"/>
              <a:t>Job Title </a:t>
            </a:r>
          </a:p>
          <a:p>
            <a:pPr lvl="2" algn="l" rtl="0"/>
            <a:r>
              <a:rPr lang="en-US" sz="2400" dirty="0" smtClean="0"/>
              <a:t>The Employer</a:t>
            </a:r>
          </a:p>
          <a:p>
            <a:pPr lvl="2" algn="l" rtl="0"/>
            <a:r>
              <a:rPr lang="en-US" sz="2400" dirty="0" smtClean="0"/>
              <a:t>The dates you worked (from … to)</a:t>
            </a:r>
          </a:p>
          <a:p>
            <a:pPr lvl="2" algn="l" rtl="0"/>
            <a:r>
              <a:rPr lang="en-US" sz="2400" dirty="0" smtClean="0"/>
              <a:t>Your Job Role in brief.</a:t>
            </a:r>
          </a:p>
          <a:p>
            <a:pPr lvl="2" algn="l" rtl="0"/>
            <a:r>
              <a:rPr lang="en-US" sz="2400" dirty="0" smtClean="0"/>
              <a:t>Details of your key responsibilities, skills and achievements in bulleted points.</a:t>
            </a:r>
            <a:endParaRPr lang="en-US" sz="2400" dirty="0" smtClean="0"/>
          </a:p>
          <a:p>
            <a:pPr lvl="2" algn="l" rtl="0"/>
            <a:endParaRPr lang="en-US" dirty="0" smtClean="0"/>
          </a:p>
          <a:p>
            <a:pPr lvl="2" algn="l" rtl="0"/>
            <a:endParaRPr lang="en-US" dirty="0" smtClean="0"/>
          </a:p>
          <a:p>
            <a:pPr lvl="2" algn="l" rtl="0"/>
            <a:endParaRPr lang="en-US" sz="2000" dirty="0" smtClean="0"/>
          </a:p>
        </p:txBody>
      </p:sp>
    </p:spTree>
    <p:extLst>
      <p:ext uri="{BB962C8B-B14F-4D97-AF65-F5344CB8AC3E}">
        <p14:creationId xmlns:p14="http://schemas.microsoft.com/office/powerpoint/2010/main" val="12537145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Main Contents of a </a:t>
            </a:r>
            <a:r>
              <a:rPr lang="en-US" b="1" dirty="0" smtClean="0"/>
              <a:t>CV – Suggested Format for the Experience and Employment History</a:t>
            </a:r>
            <a:endParaRPr lang="ar-JO"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8649" y="2014538"/>
            <a:ext cx="7881521" cy="390135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8966087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Main Contents of a CV</a:t>
            </a:r>
            <a:endParaRPr lang="ar-JO" b="1" dirty="0"/>
          </a:p>
        </p:txBody>
      </p:sp>
      <p:sp>
        <p:nvSpPr>
          <p:cNvPr id="3" name="Content Placeholder 2"/>
          <p:cNvSpPr>
            <a:spLocks noGrp="1"/>
          </p:cNvSpPr>
          <p:nvPr>
            <p:ph idx="1"/>
          </p:nvPr>
        </p:nvSpPr>
        <p:spPr/>
        <p:txBody>
          <a:bodyPr>
            <a:normAutofit/>
          </a:bodyPr>
          <a:lstStyle/>
          <a:p>
            <a:pPr algn="l" rtl="0"/>
            <a:r>
              <a:rPr lang="en-US" b="1" dirty="0" smtClean="0"/>
              <a:t>Education and Qualifications</a:t>
            </a:r>
          </a:p>
          <a:p>
            <a:pPr algn="l" rtl="0"/>
            <a:endParaRPr lang="en-US" b="1" dirty="0"/>
          </a:p>
          <a:p>
            <a:pPr lvl="1" algn="l" rtl="0"/>
            <a:r>
              <a:rPr lang="en-US" dirty="0" smtClean="0"/>
              <a:t>In this section you outline the academic degrees you obtained, training courses and professional certificates.</a:t>
            </a:r>
          </a:p>
          <a:p>
            <a:pPr lvl="1" algn="l" rtl="0"/>
            <a:endParaRPr lang="en-US" dirty="0"/>
          </a:p>
          <a:p>
            <a:pPr lvl="1" algn="l" rtl="0"/>
            <a:r>
              <a:rPr lang="en-US" dirty="0" smtClean="0"/>
              <a:t>They are </a:t>
            </a:r>
            <a:r>
              <a:rPr lang="en-US" dirty="0"/>
              <a:t>also listed in reverse chronological </a:t>
            </a:r>
            <a:r>
              <a:rPr lang="en-US" dirty="0" smtClean="0"/>
              <a:t>order, as in the experience section.</a:t>
            </a:r>
          </a:p>
          <a:p>
            <a:pPr lvl="1" algn="l" rtl="0"/>
            <a:endParaRPr lang="en-US" dirty="0" smtClean="0"/>
          </a:p>
          <a:p>
            <a:pPr lvl="1" algn="l" rtl="0"/>
            <a:endParaRPr lang="en-US" dirty="0" smtClean="0"/>
          </a:p>
          <a:p>
            <a:pPr algn="l" rtl="0"/>
            <a:endParaRPr lang="en-US" b="1" dirty="0" smtClean="0"/>
          </a:p>
          <a:p>
            <a:pPr marL="0" indent="0" algn="l" rtl="0">
              <a:buNone/>
            </a:pPr>
            <a:endParaRPr lang="en-US" b="1" dirty="0" smtClean="0"/>
          </a:p>
          <a:p>
            <a:pPr marL="457200" lvl="1" indent="0" algn="l" rtl="0">
              <a:buNone/>
            </a:pPr>
            <a:endParaRPr lang="en-US" dirty="0" smtClean="0"/>
          </a:p>
          <a:p>
            <a:pPr lvl="2" algn="l" rtl="0"/>
            <a:endParaRPr lang="en-US" dirty="0" smtClean="0"/>
          </a:p>
          <a:p>
            <a:pPr lvl="2" algn="l" rtl="0"/>
            <a:endParaRPr lang="en-US" dirty="0" smtClean="0"/>
          </a:p>
          <a:p>
            <a:pPr lvl="2" algn="l" rtl="0"/>
            <a:endParaRPr lang="en-US" sz="2000" dirty="0" smtClean="0"/>
          </a:p>
        </p:txBody>
      </p:sp>
    </p:spTree>
    <p:extLst>
      <p:ext uri="{BB962C8B-B14F-4D97-AF65-F5344CB8AC3E}">
        <p14:creationId xmlns:p14="http://schemas.microsoft.com/office/powerpoint/2010/main" val="30881845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Main Contents of a CV</a:t>
            </a:r>
            <a:endParaRPr lang="ar-JO" b="1" dirty="0"/>
          </a:p>
        </p:txBody>
      </p:sp>
      <p:sp>
        <p:nvSpPr>
          <p:cNvPr id="3" name="Content Placeholder 2"/>
          <p:cNvSpPr>
            <a:spLocks noGrp="1"/>
          </p:cNvSpPr>
          <p:nvPr>
            <p:ph idx="1"/>
          </p:nvPr>
        </p:nvSpPr>
        <p:spPr/>
        <p:txBody>
          <a:bodyPr>
            <a:normAutofit/>
          </a:bodyPr>
          <a:lstStyle/>
          <a:p>
            <a:pPr algn="l" rtl="0"/>
            <a:r>
              <a:rPr lang="en-US" b="1" dirty="0" smtClean="0"/>
              <a:t>Education and Qualifications</a:t>
            </a:r>
          </a:p>
          <a:p>
            <a:pPr algn="l" rtl="0"/>
            <a:endParaRPr lang="en-US" b="1" dirty="0"/>
          </a:p>
          <a:p>
            <a:pPr lvl="1" algn="l" rtl="0"/>
            <a:r>
              <a:rPr lang="en-US" sz="2800" dirty="0" smtClean="0"/>
              <a:t>For each degree or certificate, you outline:</a:t>
            </a:r>
          </a:p>
          <a:p>
            <a:pPr lvl="2" algn="l" rtl="0"/>
            <a:r>
              <a:rPr lang="en-US" sz="2400" dirty="0" smtClean="0"/>
              <a:t>The name of the institution (University, school, Training center, …etc.)</a:t>
            </a:r>
          </a:p>
          <a:p>
            <a:pPr lvl="2" algn="l" rtl="0"/>
            <a:r>
              <a:rPr lang="en-US" sz="2400" dirty="0" smtClean="0"/>
              <a:t>The dates you were there (from … to)</a:t>
            </a:r>
          </a:p>
          <a:p>
            <a:pPr lvl="2" algn="l" rtl="0"/>
            <a:r>
              <a:rPr lang="en-US" sz="2400" dirty="0" smtClean="0"/>
              <a:t>Qualifications and grades you achieved.</a:t>
            </a:r>
            <a:endParaRPr lang="en-US" sz="2400" dirty="0"/>
          </a:p>
          <a:p>
            <a:pPr lvl="1" algn="l" rtl="0"/>
            <a:endParaRPr lang="en-US" dirty="0" smtClean="0"/>
          </a:p>
          <a:p>
            <a:pPr lvl="1" algn="l" rtl="0"/>
            <a:r>
              <a:rPr lang="en-US" dirty="0" smtClean="0"/>
              <a:t>If you have a degree, you can list a few of the most relevant modules, assignments, or projects (Your graduation project for example).</a:t>
            </a:r>
          </a:p>
          <a:p>
            <a:pPr lvl="1" algn="l" rtl="0"/>
            <a:endParaRPr lang="en-US" dirty="0" smtClean="0"/>
          </a:p>
          <a:p>
            <a:pPr algn="l" rtl="0"/>
            <a:endParaRPr lang="en-US" b="1" dirty="0" smtClean="0"/>
          </a:p>
          <a:p>
            <a:pPr marL="0" indent="0" algn="l" rtl="0">
              <a:buNone/>
            </a:pPr>
            <a:endParaRPr lang="en-US" b="1" dirty="0" smtClean="0"/>
          </a:p>
          <a:p>
            <a:pPr marL="457200" lvl="1" indent="0" algn="l" rtl="0">
              <a:buNone/>
            </a:pPr>
            <a:endParaRPr lang="en-US" dirty="0" smtClean="0"/>
          </a:p>
          <a:p>
            <a:pPr lvl="2" algn="l" rtl="0"/>
            <a:endParaRPr lang="en-US" dirty="0" smtClean="0"/>
          </a:p>
          <a:p>
            <a:pPr lvl="2" algn="l" rtl="0"/>
            <a:endParaRPr lang="en-US" dirty="0" smtClean="0"/>
          </a:p>
          <a:p>
            <a:pPr lvl="2" algn="l" rtl="0"/>
            <a:endParaRPr lang="en-US" sz="2000" dirty="0" smtClean="0"/>
          </a:p>
        </p:txBody>
      </p:sp>
    </p:spTree>
    <p:extLst>
      <p:ext uri="{BB962C8B-B14F-4D97-AF65-F5344CB8AC3E}">
        <p14:creationId xmlns:p14="http://schemas.microsoft.com/office/powerpoint/2010/main" val="40391491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Main Contents of a </a:t>
            </a:r>
            <a:r>
              <a:rPr lang="en-US" b="1" dirty="0" smtClean="0"/>
              <a:t>CV – Suggested Format for the Education and Qualifications Part</a:t>
            </a:r>
            <a:endParaRPr lang="ar-JO" b="1"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0055" y="2099604"/>
            <a:ext cx="7816128" cy="157773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0055" y="4371109"/>
            <a:ext cx="6626915" cy="107372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 name="Line Callout 1 2"/>
          <p:cNvSpPr/>
          <p:nvPr/>
        </p:nvSpPr>
        <p:spPr>
          <a:xfrm>
            <a:off x="9670472" y="1653317"/>
            <a:ext cx="1911927" cy="892573"/>
          </a:xfrm>
          <a:prstGeom prst="borderCallout1">
            <a:avLst>
              <a:gd name="adj1" fmla="val 56003"/>
              <a:gd name="adj2" fmla="val 758"/>
              <a:gd name="adj3" fmla="val 132679"/>
              <a:gd name="adj4" fmla="val -599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Academic Degree</a:t>
            </a:r>
            <a:endParaRPr lang="en-US" dirty="0"/>
          </a:p>
        </p:txBody>
      </p:sp>
      <p:sp>
        <p:nvSpPr>
          <p:cNvPr id="7" name="Line Callout 1 6"/>
          <p:cNvSpPr/>
          <p:nvPr/>
        </p:nvSpPr>
        <p:spPr>
          <a:xfrm>
            <a:off x="8714508" y="3924822"/>
            <a:ext cx="1911927" cy="892573"/>
          </a:xfrm>
          <a:prstGeom prst="borderCallout1">
            <a:avLst>
              <a:gd name="adj1" fmla="val 56003"/>
              <a:gd name="adj2" fmla="val 758"/>
              <a:gd name="adj3" fmla="val 132679"/>
              <a:gd name="adj4" fmla="val -599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Professional Certificate</a:t>
            </a:r>
            <a:endParaRPr lang="en-US" dirty="0"/>
          </a:p>
        </p:txBody>
      </p:sp>
    </p:spTree>
    <p:extLst>
      <p:ext uri="{BB962C8B-B14F-4D97-AF65-F5344CB8AC3E}">
        <p14:creationId xmlns:p14="http://schemas.microsoft.com/office/powerpoint/2010/main" val="22502036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Main Contents of a CV</a:t>
            </a:r>
            <a:endParaRPr lang="ar-JO" b="1" dirty="0"/>
          </a:p>
        </p:txBody>
      </p:sp>
      <p:sp>
        <p:nvSpPr>
          <p:cNvPr id="3" name="Content Placeholder 2"/>
          <p:cNvSpPr>
            <a:spLocks noGrp="1"/>
          </p:cNvSpPr>
          <p:nvPr>
            <p:ph idx="1"/>
          </p:nvPr>
        </p:nvSpPr>
        <p:spPr/>
        <p:txBody>
          <a:bodyPr>
            <a:normAutofit/>
          </a:bodyPr>
          <a:lstStyle/>
          <a:p>
            <a:pPr algn="l" rtl="0"/>
            <a:r>
              <a:rPr lang="en-US" b="1" dirty="0" smtClean="0"/>
              <a:t>Additional Sections (Optional, and depending on the job you are applying for).</a:t>
            </a:r>
          </a:p>
          <a:p>
            <a:pPr lvl="1" algn="l" rtl="0"/>
            <a:r>
              <a:rPr lang="en-US" b="1" dirty="0" smtClean="0"/>
              <a:t>Skills</a:t>
            </a:r>
          </a:p>
          <a:p>
            <a:pPr lvl="1" algn="l" rtl="0"/>
            <a:r>
              <a:rPr lang="en-US" b="1" dirty="0" smtClean="0"/>
              <a:t>Hobbies and Interests</a:t>
            </a:r>
          </a:p>
          <a:p>
            <a:pPr lvl="1" algn="l" rtl="0"/>
            <a:r>
              <a:rPr lang="en-US" b="1" dirty="0" smtClean="0"/>
              <a:t>Languages</a:t>
            </a:r>
          </a:p>
          <a:p>
            <a:pPr lvl="1" algn="l" rtl="0"/>
            <a:r>
              <a:rPr lang="en-US" b="1" dirty="0" smtClean="0"/>
              <a:t>Awards</a:t>
            </a:r>
          </a:p>
          <a:p>
            <a:pPr lvl="1" algn="l" rtl="0"/>
            <a:r>
              <a:rPr lang="en-US" b="1" dirty="0" smtClean="0"/>
              <a:t>Publications</a:t>
            </a:r>
          </a:p>
          <a:p>
            <a:pPr lvl="1" algn="l" rtl="0"/>
            <a:r>
              <a:rPr lang="en-US" b="1" dirty="0" smtClean="0"/>
              <a:t>IT Skills</a:t>
            </a:r>
          </a:p>
          <a:p>
            <a:pPr lvl="1" algn="l" rtl="0"/>
            <a:r>
              <a:rPr lang="en-US" b="1" dirty="0" smtClean="0"/>
              <a:t>Professional Development (You can include training courses here instead of in education part)</a:t>
            </a:r>
          </a:p>
          <a:p>
            <a:pPr lvl="1" algn="l" rtl="0"/>
            <a:r>
              <a:rPr lang="en-US" b="1" dirty="0" smtClean="0"/>
              <a:t>Voluntary Work. </a:t>
            </a:r>
          </a:p>
          <a:p>
            <a:pPr lvl="1" algn="l" rtl="0"/>
            <a:endParaRPr lang="en-US" b="1" dirty="0"/>
          </a:p>
          <a:p>
            <a:pPr lvl="1" algn="l" rtl="0"/>
            <a:endParaRPr lang="en-US" dirty="0" smtClean="0"/>
          </a:p>
          <a:p>
            <a:pPr algn="l" rtl="0"/>
            <a:endParaRPr lang="en-US" b="1" dirty="0" smtClean="0"/>
          </a:p>
          <a:p>
            <a:pPr marL="0" indent="0" algn="l" rtl="0">
              <a:buNone/>
            </a:pPr>
            <a:endParaRPr lang="en-US" b="1" dirty="0" smtClean="0"/>
          </a:p>
          <a:p>
            <a:pPr marL="457200" lvl="1" indent="0" algn="l" rtl="0">
              <a:buNone/>
            </a:pPr>
            <a:endParaRPr lang="en-US" dirty="0" smtClean="0"/>
          </a:p>
          <a:p>
            <a:pPr lvl="2" algn="l" rtl="0"/>
            <a:endParaRPr lang="en-US" dirty="0" smtClean="0"/>
          </a:p>
          <a:p>
            <a:pPr lvl="2" algn="l" rtl="0"/>
            <a:endParaRPr lang="en-US" dirty="0" smtClean="0"/>
          </a:p>
          <a:p>
            <a:pPr lvl="2" algn="l" rtl="0"/>
            <a:endParaRPr lang="en-US" sz="2000" dirty="0" smtClean="0"/>
          </a:p>
        </p:txBody>
      </p:sp>
    </p:spTree>
    <p:extLst>
      <p:ext uri="{BB962C8B-B14F-4D97-AF65-F5344CB8AC3E}">
        <p14:creationId xmlns:p14="http://schemas.microsoft.com/office/powerpoint/2010/main" val="390461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Tips of Writing a Good CV</a:t>
            </a:r>
            <a:endParaRPr lang="en-US" b="1" dirty="0"/>
          </a:p>
        </p:txBody>
      </p:sp>
      <p:sp>
        <p:nvSpPr>
          <p:cNvPr id="3" name="Content Placeholder 2"/>
          <p:cNvSpPr>
            <a:spLocks noGrp="1"/>
          </p:cNvSpPr>
          <p:nvPr>
            <p:ph idx="1"/>
          </p:nvPr>
        </p:nvSpPr>
        <p:spPr/>
        <p:txBody>
          <a:bodyPr>
            <a:normAutofit/>
          </a:bodyPr>
          <a:lstStyle/>
          <a:p>
            <a:pPr algn="l" rtl="0"/>
            <a:r>
              <a:rPr lang="en-US" dirty="0" smtClean="0"/>
              <a:t>Make it easy to read</a:t>
            </a:r>
          </a:p>
          <a:p>
            <a:pPr marL="0" indent="0" algn="l" rtl="0">
              <a:buNone/>
            </a:pPr>
            <a:endParaRPr lang="en-US" dirty="0" smtClean="0"/>
          </a:p>
          <a:p>
            <a:pPr lvl="1" algn="l" rtl="0"/>
            <a:r>
              <a:rPr lang="en-US" dirty="0" smtClean="0"/>
              <a:t>Make it brief.</a:t>
            </a:r>
          </a:p>
          <a:p>
            <a:pPr marL="457200" lvl="1" indent="0" algn="l" rtl="0">
              <a:buNone/>
            </a:pPr>
            <a:endParaRPr lang="en-US" dirty="0" smtClean="0"/>
          </a:p>
          <a:p>
            <a:pPr lvl="1" algn="l" rtl="0"/>
            <a:r>
              <a:rPr lang="en-US" dirty="0" smtClean="0"/>
              <a:t>Short sentences and paragraphs.</a:t>
            </a:r>
          </a:p>
          <a:p>
            <a:pPr marL="457200" lvl="1" indent="0" algn="l" rtl="0">
              <a:buNone/>
            </a:pPr>
            <a:endParaRPr lang="en-US" dirty="0" smtClean="0"/>
          </a:p>
          <a:p>
            <a:pPr lvl="1" algn="l" rtl="0"/>
            <a:r>
              <a:rPr lang="en-US" dirty="0" smtClean="0"/>
              <a:t>Clear Headings of the main part of the CV.</a:t>
            </a:r>
          </a:p>
          <a:p>
            <a:pPr marL="457200" lvl="1" indent="0" algn="l" rtl="0">
              <a:buNone/>
            </a:pPr>
            <a:endParaRPr lang="en-US" dirty="0" smtClean="0"/>
          </a:p>
          <a:p>
            <a:pPr lvl="1" algn="l" rtl="0"/>
            <a:r>
              <a:rPr lang="en-US" dirty="0" smtClean="0"/>
              <a:t>Good use of Bullet Points. (Use them in skills, hobbies, …etc. But not in experience and education).</a:t>
            </a:r>
          </a:p>
          <a:p>
            <a:pPr marL="457200" lvl="1" indent="0" algn="l" rtl="0">
              <a:buNone/>
            </a:pPr>
            <a:endParaRPr lang="en-US" dirty="0" smtClean="0"/>
          </a:p>
          <a:p>
            <a:pPr marL="457200" lvl="1" indent="0" algn="l" rtl="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0527" y="720448"/>
            <a:ext cx="3240724" cy="2776220"/>
          </a:xfrm>
          <a:prstGeom prst="rect">
            <a:avLst/>
          </a:prstGeom>
        </p:spPr>
      </p:pic>
    </p:spTree>
    <p:extLst>
      <p:ext uri="{BB962C8B-B14F-4D97-AF65-F5344CB8AC3E}">
        <p14:creationId xmlns:p14="http://schemas.microsoft.com/office/powerpoint/2010/main" val="38362917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Tips of Writing a Good CV</a:t>
            </a:r>
            <a:endParaRPr lang="en-US" b="1" dirty="0"/>
          </a:p>
        </p:txBody>
      </p:sp>
      <p:sp>
        <p:nvSpPr>
          <p:cNvPr id="3" name="Content Placeholder 2"/>
          <p:cNvSpPr>
            <a:spLocks noGrp="1"/>
          </p:cNvSpPr>
          <p:nvPr>
            <p:ph idx="1"/>
          </p:nvPr>
        </p:nvSpPr>
        <p:spPr/>
        <p:txBody>
          <a:bodyPr>
            <a:normAutofit lnSpcReduction="10000"/>
          </a:bodyPr>
          <a:lstStyle/>
          <a:p>
            <a:pPr marL="457200" lvl="1" indent="0" algn="l" rtl="0">
              <a:buNone/>
            </a:pPr>
            <a:endParaRPr lang="en-US" dirty="0" smtClean="0"/>
          </a:p>
          <a:p>
            <a:pPr algn="l" rtl="0"/>
            <a:r>
              <a:rPr lang="en-US" dirty="0" smtClean="0"/>
              <a:t>Use language employers want to hear.</a:t>
            </a:r>
          </a:p>
          <a:p>
            <a:pPr algn="l" rtl="0"/>
            <a:endParaRPr lang="en-US" dirty="0" smtClean="0"/>
          </a:p>
          <a:p>
            <a:pPr lvl="1" algn="l" rtl="0"/>
            <a:r>
              <a:rPr lang="en-US" dirty="0" smtClean="0"/>
              <a:t>If you are writing a CV directed for a certain employer and reflecting to a certain job position, concentrate on the keys that they are searching for. </a:t>
            </a:r>
          </a:p>
          <a:p>
            <a:pPr marL="457200" lvl="1" indent="0" algn="l" rtl="0">
              <a:buNone/>
            </a:pPr>
            <a:endParaRPr lang="en-US" dirty="0" smtClean="0"/>
          </a:p>
          <a:p>
            <a:pPr lvl="1" algn="l" rtl="0"/>
            <a:r>
              <a:rPr lang="en-US" dirty="0" smtClean="0"/>
              <a:t>Example1: If you are applying for a programming company (Highlight your skills in programming, mention that you are a self learner, a team player, a leader, ….etc.)</a:t>
            </a:r>
          </a:p>
          <a:p>
            <a:pPr lvl="1" algn="l" rtl="0"/>
            <a:endParaRPr lang="en-US" dirty="0"/>
          </a:p>
          <a:p>
            <a:pPr lvl="1" algn="l" rtl="0"/>
            <a:r>
              <a:rPr lang="en-US" dirty="0" smtClean="0"/>
              <a:t>Example2: If you are applying as a kindergarten teacher (highlight how you love being with kids, how patient you are, … etc.).</a:t>
            </a:r>
          </a:p>
          <a:p>
            <a:pPr lvl="1" algn="l" rtl="0"/>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63627" y="697640"/>
            <a:ext cx="2146200" cy="1838578"/>
          </a:xfrm>
          <a:prstGeom prst="rect">
            <a:avLst/>
          </a:prstGeom>
        </p:spPr>
      </p:pic>
    </p:spTree>
    <p:extLst>
      <p:ext uri="{BB962C8B-B14F-4D97-AF65-F5344CB8AC3E}">
        <p14:creationId xmlns:p14="http://schemas.microsoft.com/office/powerpoint/2010/main" val="222104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What is a CV?</a:t>
            </a:r>
            <a:endParaRPr lang="ar-JO" b="1" dirty="0"/>
          </a:p>
        </p:txBody>
      </p:sp>
      <p:sp>
        <p:nvSpPr>
          <p:cNvPr id="3" name="Content Placeholder 2"/>
          <p:cNvSpPr>
            <a:spLocks noGrp="1"/>
          </p:cNvSpPr>
          <p:nvPr>
            <p:ph idx="1"/>
          </p:nvPr>
        </p:nvSpPr>
        <p:spPr/>
        <p:txBody>
          <a:bodyPr>
            <a:normAutofit fontScale="92500" lnSpcReduction="10000"/>
          </a:bodyPr>
          <a:lstStyle/>
          <a:p>
            <a:pPr algn="just" rtl="0"/>
            <a:r>
              <a:rPr lang="en-US" dirty="0" smtClean="0"/>
              <a:t>CV: Stands for Curriculum Vitae</a:t>
            </a:r>
          </a:p>
          <a:p>
            <a:pPr marL="0" indent="0" algn="just" rtl="0">
              <a:buNone/>
            </a:pPr>
            <a:endParaRPr lang="en-US" dirty="0" smtClean="0"/>
          </a:p>
          <a:p>
            <a:pPr algn="just" rtl="0"/>
            <a:r>
              <a:rPr lang="en-US" dirty="0" smtClean="0"/>
              <a:t>A CV is a personal marketing document used to sell yourself to prospective employers. It should tell them about you, your professional history and your skills, abilities and achievements. </a:t>
            </a:r>
          </a:p>
          <a:p>
            <a:pPr algn="just" rtl="0"/>
            <a:endParaRPr lang="en-US" dirty="0"/>
          </a:p>
          <a:p>
            <a:pPr algn="just" rtl="0"/>
            <a:r>
              <a:rPr lang="en-US" dirty="0" smtClean="0"/>
              <a:t>The main objective of a CV: is to highlight why you are the best person for the job.</a:t>
            </a:r>
          </a:p>
          <a:p>
            <a:pPr algn="just" rtl="0"/>
            <a:endParaRPr lang="en-US" dirty="0"/>
          </a:p>
          <a:p>
            <a:pPr algn="just" rtl="0"/>
            <a:r>
              <a:rPr lang="en-US" dirty="0" smtClean="0"/>
              <a:t>A CV is required when applying for a job. Some employers, may ask for a cover letter which will be discussed in a coming chapter.</a:t>
            </a:r>
            <a:endParaRPr lang="ar-JO"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82180" y="365125"/>
            <a:ext cx="2182091" cy="2333159"/>
          </a:xfrm>
          <a:prstGeom prst="rect">
            <a:avLst/>
          </a:prstGeom>
          <a:noFill/>
          <a:ln>
            <a:noFill/>
          </a:ln>
        </p:spPr>
      </p:pic>
    </p:spTree>
    <p:extLst>
      <p:ext uri="{BB962C8B-B14F-4D97-AF65-F5344CB8AC3E}">
        <p14:creationId xmlns:p14="http://schemas.microsoft.com/office/powerpoint/2010/main" val="32463867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Tips of Writing a Good CV</a:t>
            </a:r>
            <a:endParaRPr lang="en-US" b="1" dirty="0"/>
          </a:p>
        </p:txBody>
      </p:sp>
      <p:sp>
        <p:nvSpPr>
          <p:cNvPr id="3" name="Content Placeholder 2"/>
          <p:cNvSpPr>
            <a:spLocks noGrp="1"/>
          </p:cNvSpPr>
          <p:nvPr>
            <p:ph idx="1"/>
          </p:nvPr>
        </p:nvSpPr>
        <p:spPr/>
        <p:txBody>
          <a:bodyPr>
            <a:normAutofit/>
          </a:bodyPr>
          <a:lstStyle/>
          <a:p>
            <a:pPr marL="457200" lvl="1" indent="0" algn="l" rtl="0">
              <a:buNone/>
            </a:pPr>
            <a:endParaRPr lang="en-US" dirty="0" smtClean="0"/>
          </a:p>
          <a:p>
            <a:pPr lvl="1" algn="l" rtl="0"/>
            <a:r>
              <a:rPr lang="en-US" sz="2800" dirty="0" smtClean="0"/>
              <a:t>Presentation is Everything.</a:t>
            </a:r>
          </a:p>
          <a:p>
            <a:pPr lvl="2" algn="l" rtl="0"/>
            <a:r>
              <a:rPr lang="en-US" sz="2400" dirty="0" smtClean="0"/>
              <a:t>Think of your CV as an advertising brochure.</a:t>
            </a:r>
          </a:p>
          <a:p>
            <a:pPr lvl="2" algn="l" rtl="0"/>
            <a:r>
              <a:rPr lang="en-US" sz="2400" dirty="0" smtClean="0"/>
              <a:t>It should be visually attractive.</a:t>
            </a:r>
          </a:p>
          <a:p>
            <a:pPr lvl="3" algn="l" rtl="0"/>
            <a:r>
              <a:rPr lang="en-US" sz="2200" dirty="0" smtClean="0"/>
              <a:t>Not crowded with information</a:t>
            </a:r>
          </a:p>
          <a:p>
            <a:pPr lvl="3" algn="l" rtl="0"/>
            <a:r>
              <a:rPr lang="en-US" sz="2200" dirty="0" smtClean="0"/>
              <a:t>Use a good font type and size</a:t>
            </a:r>
          </a:p>
          <a:p>
            <a:pPr lvl="3" algn="l" rtl="0"/>
            <a:r>
              <a:rPr lang="en-US" sz="2200" dirty="0" smtClean="0"/>
              <a:t>Use bullet points where they should be</a:t>
            </a:r>
          </a:p>
          <a:p>
            <a:pPr lvl="2" algn="l" rtl="0"/>
            <a:r>
              <a:rPr lang="en-US" sz="2400" dirty="0" smtClean="0">
                <a:solidFill>
                  <a:srgbClr val="FF0000"/>
                </a:solidFill>
              </a:rPr>
              <a:t>Never print your CV double-sided.</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58563" y="1579430"/>
            <a:ext cx="3240724" cy="2776220"/>
          </a:xfrm>
          <a:prstGeom prst="rect">
            <a:avLst/>
          </a:prstGeom>
        </p:spPr>
      </p:pic>
    </p:spTree>
    <p:extLst>
      <p:ext uri="{BB962C8B-B14F-4D97-AF65-F5344CB8AC3E}">
        <p14:creationId xmlns:p14="http://schemas.microsoft.com/office/powerpoint/2010/main" val="21479716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Tips of Writing a Good CV</a:t>
            </a:r>
            <a:endParaRPr lang="en-US" b="1" dirty="0"/>
          </a:p>
        </p:txBody>
      </p:sp>
      <p:sp>
        <p:nvSpPr>
          <p:cNvPr id="3" name="Content Placeholder 2"/>
          <p:cNvSpPr>
            <a:spLocks noGrp="1"/>
          </p:cNvSpPr>
          <p:nvPr>
            <p:ph idx="1"/>
          </p:nvPr>
        </p:nvSpPr>
        <p:spPr/>
        <p:txBody>
          <a:bodyPr>
            <a:normAutofit/>
          </a:bodyPr>
          <a:lstStyle/>
          <a:p>
            <a:pPr marL="457200" lvl="1" indent="0" algn="l" rtl="0">
              <a:buNone/>
            </a:pPr>
            <a:endParaRPr lang="en-US" dirty="0" smtClean="0"/>
          </a:p>
          <a:p>
            <a:pPr lvl="1" algn="l" rtl="0"/>
            <a:r>
              <a:rPr lang="en-US" sz="2800" dirty="0" smtClean="0"/>
              <a:t>Be concise yet informative</a:t>
            </a:r>
          </a:p>
          <a:p>
            <a:pPr lvl="2" algn="l" rtl="0"/>
            <a:r>
              <a:rPr lang="en-US" sz="2400" dirty="0" smtClean="0"/>
              <a:t>The standard length for a CV is two pages (on separate sheets). If you write more than that, for most jobs, it is unlikely to be read.</a:t>
            </a:r>
          </a:p>
          <a:p>
            <a:pPr lvl="2" algn="l" rtl="0"/>
            <a:endParaRPr lang="en-US" sz="2400" dirty="0" smtClean="0"/>
          </a:p>
          <a:p>
            <a:pPr lvl="2" algn="l" rtl="0"/>
            <a:r>
              <a:rPr lang="en-US" sz="2400" dirty="0" smtClean="0"/>
              <a:t>If you have a long experience, it might be longer that two pages, but you have to make it more attractive to be read. </a:t>
            </a:r>
          </a:p>
          <a:p>
            <a:pPr marL="914400" lvl="2" indent="0" algn="l" rtl="0">
              <a:buNone/>
            </a:pPr>
            <a:r>
              <a:rPr lang="en-US" sz="2400" dirty="0"/>
              <a:t>	</a:t>
            </a:r>
            <a:r>
              <a:rPr lang="en-US" sz="2400" dirty="0" smtClean="0"/>
              <a:t>(An outstanding personal profile, may attract the employer to read. 	Or list your experiences, then add the details at the end.).</a:t>
            </a:r>
          </a:p>
          <a:p>
            <a:pPr marL="914400" lvl="2" indent="0" algn="l" rtl="0">
              <a:buNone/>
            </a:pPr>
            <a:endParaRPr lang="en-US" sz="2400" dirty="0" smtClean="0"/>
          </a:p>
          <a:p>
            <a:pPr lvl="2" algn="l" rtl="0"/>
            <a:r>
              <a:rPr lang="en-US" sz="2400" dirty="0" smtClean="0"/>
              <a:t>Every word you use has to count, has to have a purpose. </a:t>
            </a:r>
          </a:p>
          <a:p>
            <a:pPr marL="1371600" lvl="3" indent="0" algn="l" rtl="0">
              <a:buNone/>
            </a:pPr>
            <a:endParaRPr lang="en-US" sz="2200" dirty="0" smtClean="0"/>
          </a:p>
          <a:p>
            <a:pPr lvl="2" algn="l" rtl="0"/>
            <a:endParaRPr lang="en-US" sz="2400" dirty="0" smtClean="0"/>
          </a:p>
          <a:p>
            <a:pPr lvl="2" algn="l" rtl="0"/>
            <a:endParaRPr lang="en-US" sz="2200" dirty="0" smtClean="0"/>
          </a:p>
          <a:p>
            <a:pPr lvl="2" algn="l" rtl="0"/>
            <a:endParaRPr lang="en-US"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74199" y="332521"/>
            <a:ext cx="2547982" cy="2182771"/>
          </a:xfrm>
          <a:prstGeom prst="rect">
            <a:avLst/>
          </a:prstGeom>
        </p:spPr>
      </p:pic>
    </p:spTree>
    <p:extLst>
      <p:ext uri="{BB962C8B-B14F-4D97-AF65-F5344CB8AC3E}">
        <p14:creationId xmlns:p14="http://schemas.microsoft.com/office/powerpoint/2010/main" val="27862307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Tips of Writing a Good CV</a:t>
            </a:r>
            <a:endParaRPr lang="en-US" b="1" dirty="0"/>
          </a:p>
        </p:txBody>
      </p:sp>
      <p:sp>
        <p:nvSpPr>
          <p:cNvPr id="3" name="Content Placeholder 2"/>
          <p:cNvSpPr>
            <a:spLocks noGrp="1"/>
          </p:cNvSpPr>
          <p:nvPr>
            <p:ph idx="1"/>
          </p:nvPr>
        </p:nvSpPr>
        <p:spPr/>
        <p:txBody>
          <a:bodyPr>
            <a:normAutofit/>
          </a:bodyPr>
          <a:lstStyle/>
          <a:p>
            <a:pPr marL="457200" lvl="1" indent="0" algn="l" rtl="0">
              <a:buNone/>
            </a:pPr>
            <a:endParaRPr lang="en-US" dirty="0" smtClean="0"/>
          </a:p>
          <a:p>
            <a:pPr lvl="1" algn="l" rtl="0"/>
            <a:r>
              <a:rPr lang="en-US" sz="2800" dirty="0" smtClean="0"/>
              <a:t>Review and Edit your CV.</a:t>
            </a:r>
          </a:p>
          <a:p>
            <a:pPr marL="457200" lvl="1" indent="0" algn="l" rtl="0">
              <a:buNone/>
            </a:pPr>
            <a:endParaRPr lang="en-US" sz="2800" dirty="0" smtClean="0"/>
          </a:p>
          <a:p>
            <a:pPr lvl="2" algn="l" rtl="0"/>
            <a:r>
              <a:rPr lang="en-US" sz="2400" dirty="0" smtClean="0"/>
              <a:t>Employers automatically reject a CV containing spelling and grammar mistakes.</a:t>
            </a:r>
          </a:p>
          <a:p>
            <a:pPr lvl="2" algn="l" rtl="0"/>
            <a:r>
              <a:rPr lang="en-US" sz="2400" dirty="0" smtClean="0"/>
              <a:t>Use the spellcheckers (in MS Word for example), as a start. But don’t count totally on it.</a:t>
            </a:r>
          </a:p>
          <a:p>
            <a:pPr lvl="3" algn="l" rtl="0"/>
            <a:r>
              <a:rPr lang="en-US" sz="2200" dirty="0" smtClean="0"/>
              <a:t>For example: a spellchecker will accept the term “There responsibilities are” instead of “Their </a:t>
            </a:r>
            <a:r>
              <a:rPr lang="en-US" sz="2200" dirty="0"/>
              <a:t>responsibilities </a:t>
            </a:r>
            <a:r>
              <a:rPr lang="en-US" sz="2200" dirty="0" smtClean="0"/>
              <a:t>are”. </a:t>
            </a:r>
          </a:p>
          <a:p>
            <a:pPr lvl="2" algn="l" rtl="0"/>
            <a:r>
              <a:rPr lang="en-US" sz="2400" dirty="0" smtClean="0"/>
              <a:t>Ask for a more professional personal review of your CV.</a:t>
            </a:r>
          </a:p>
          <a:p>
            <a:pPr lvl="2" algn="l" rtl="0"/>
            <a:endParaRPr lang="en-US" sz="2000" dirty="0" smtClean="0"/>
          </a:p>
          <a:p>
            <a:pPr marL="914400" lvl="2" indent="0" algn="l" rtl="0">
              <a:buNone/>
            </a:pPr>
            <a:endParaRPr lang="en-US" sz="2000" dirty="0" smtClean="0"/>
          </a:p>
          <a:p>
            <a:pPr marL="1371600" lvl="3" indent="0" algn="l" rtl="0">
              <a:buNone/>
            </a:pPr>
            <a:endParaRPr lang="en-US" sz="2200" dirty="0" smtClean="0"/>
          </a:p>
          <a:p>
            <a:pPr lvl="2" algn="l" rtl="0"/>
            <a:endParaRPr lang="en-US" sz="2400" dirty="0" smtClean="0"/>
          </a:p>
          <a:p>
            <a:pPr lvl="2" algn="l" rtl="0"/>
            <a:endParaRPr lang="en-US" sz="2200" dirty="0" smtClean="0"/>
          </a:p>
          <a:p>
            <a:pPr lvl="2" algn="l" rtl="0"/>
            <a:endParaRPr lang="en-US"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2127" y="360230"/>
            <a:ext cx="2492564" cy="2135296"/>
          </a:xfrm>
          <a:prstGeom prst="rect">
            <a:avLst/>
          </a:prstGeom>
        </p:spPr>
      </p:pic>
    </p:spTree>
    <p:extLst>
      <p:ext uri="{BB962C8B-B14F-4D97-AF65-F5344CB8AC3E}">
        <p14:creationId xmlns:p14="http://schemas.microsoft.com/office/powerpoint/2010/main" val="12192069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Tips of Writing a Good CV</a:t>
            </a:r>
            <a:endParaRPr lang="en-US" b="1" dirty="0"/>
          </a:p>
        </p:txBody>
      </p:sp>
      <p:sp>
        <p:nvSpPr>
          <p:cNvPr id="3" name="Content Placeholder 2"/>
          <p:cNvSpPr>
            <a:spLocks noGrp="1"/>
          </p:cNvSpPr>
          <p:nvPr>
            <p:ph idx="1"/>
          </p:nvPr>
        </p:nvSpPr>
        <p:spPr/>
        <p:txBody>
          <a:bodyPr>
            <a:normAutofit/>
          </a:bodyPr>
          <a:lstStyle/>
          <a:p>
            <a:pPr marL="457200" lvl="1" indent="0" algn="l" rtl="0">
              <a:buNone/>
            </a:pPr>
            <a:endParaRPr lang="en-US" dirty="0" smtClean="0"/>
          </a:p>
          <a:p>
            <a:pPr lvl="1" algn="l" rtl="0"/>
            <a:r>
              <a:rPr lang="en-US" sz="2800" dirty="0" smtClean="0"/>
              <a:t>Know what to include and what to exclude.</a:t>
            </a:r>
          </a:p>
          <a:p>
            <a:pPr marL="457200" lvl="1" indent="0" algn="l" rtl="0">
              <a:buNone/>
            </a:pPr>
            <a:r>
              <a:rPr lang="en-US" sz="2800" dirty="0"/>
              <a:t>	</a:t>
            </a:r>
            <a:r>
              <a:rPr lang="en-US" sz="2800" dirty="0" smtClean="0"/>
              <a:t>As mentioned before, there are some optional parts that you may include in your CV. But, suppose you are a good swimmer, this is not an important information to apply as a programmer, but it is important if you are applying for a personal trainer in a gym. </a:t>
            </a:r>
          </a:p>
          <a:p>
            <a:pPr marL="457200" lvl="1" indent="0" algn="l" rtl="0">
              <a:buNone/>
            </a:pPr>
            <a:endParaRPr lang="en-US" sz="2800" dirty="0" smtClean="0"/>
          </a:p>
          <a:p>
            <a:pPr marL="457200" lvl="1" indent="0" algn="l" rtl="0">
              <a:buNone/>
            </a:pPr>
            <a:r>
              <a:rPr lang="en-US" sz="2800" dirty="0">
                <a:solidFill>
                  <a:srgbClr val="FF0000"/>
                </a:solidFill>
              </a:rPr>
              <a:t>	</a:t>
            </a:r>
            <a:r>
              <a:rPr lang="en-US" sz="2800" dirty="0" smtClean="0">
                <a:solidFill>
                  <a:srgbClr val="FF0000"/>
                </a:solidFill>
              </a:rPr>
              <a:t>So, mention the parts that count.</a:t>
            </a:r>
          </a:p>
          <a:p>
            <a:pPr marL="457200" lvl="1" indent="0" algn="l" rtl="0">
              <a:buNone/>
            </a:pPr>
            <a:endParaRPr lang="en-US" sz="2800" dirty="0" smtClean="0"/>
          </a:p>
          <a:p>
            <a:pPr marL="914400" lvl="2" indent="0" algn="l" rtl="0">
              <a:buNone/>
            </a:pPr>
            <a:endParaRPr lang="en-US" sz="2400" dirty="0" smtClean="0"/>
          </a:p>
          <a:p>
            <a:pPr lvl="2" algn="l" rtl="0"/>
            <a:endParaRPr lang="en-US" sz="2000" dirty="0" smtClean="0"/>
          </a:p>
          <a:p>
            <a:pPr marL="914400" lvl="2" indent="0" algn="l" rtl="0">
              <a:buNone/>
            </a:pPr>
            <a:endParaRPr lang="en-US" sz="2000" dirty="0" smtClean="0"/>
          </a:p>
          <a:p>
            <a:pPr marL="1371600" lvl="3" indent="0" algn="l" rtl="0">
              <a:buNone/>
            </a:pPr>
            <a:endParaRPr lang="en-US" sz="2200" dirty="0" smtClean="0"/>
          </a:p>
          <a:p>
            <a:pPr lvl="2" algn="l" rtl="0"/>
            <a:endParaRPr lang="en-US" sz="2400" dirty="0" smtClean="0"/>
          </a:p>
          <a:p>
            <a:pPr lvl="2" algn="l" rtl="0"/>
            <a:endParaRPr lang="en-US" sz="2200" dirty="0" smtClean="0"/>
          </a:p>
          <a:p>
            <a:pPr lvl="2" algn="l" rtl="0"/>
            <a:endParaRPr lang="en-US"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43472" y="374085"/>
            <a:ext cx="2506418" cy="2147165"/>
          </a:xfrm>
          <a:prstGeom prst="rect">
            <a:avLst/>
          </a:prstGeom>
        </p:spPr>
      </p:pic>
    </p:spTree>
    <p:extLst>
      <p:ext uri="{BB962C8B-B14F-4D97-AF65-F5344CB8AC3E}">
        <p14:creationId xmlns:p14="http://schemas.microsoft.com/office/powerpoint/2010/main" val="8597996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Things to Avoid When Writing a CV</a:t>
            </a:r>
            <a:endParaRPr lang="en-US" b="1" dirty="0"/>
          </a:p>
        </p:txBody>
      </p:sp>
      <p:sp>
        <p:nvSpPr>
          <p:cNvPr id="3" name="Content Placeholder 2"/>
          <p:cNvSpPr>
            <a:spLocks noGrp="1"/>
          </p:cNvSpPr>
          <p:nvPr>
            <p:ph idx="1"/>
          </p:nvPr>
        </p:nvSpPr>
        <p:spPr/>
        <p:txBody>
          <a:bodyPr/>
          <a:lstStyle/>
          <a:p>
            <a:pPr algn="l" rtl="0"/>
            <a:r>
              <a:rPr lang="en-US" dirty="0" smtClean="0"/>
              <a:t>Avoid mentioning the following information:</a:t>
            </a:r>
          </a:p>
          <a:p>
            <a:pPr lvl="1" algn="l" rtl="0"/>
            <a:r>
              <a:rPr lang="en-US" dirty="0" smtClean="0"/>
              <a:t>Age and Date of Birth</a:t>
            </a:r>
          </a:p>
          <a:p>
            <a:pPr lvl="1" algn="l" rtl="0"/>
            <a:r>
              <a:rPr lang="en-US" dirty="0" smtClean="0"/>
              <a:t>Marital Status and Dependents.</a:t>
            </a:r>
          </a:p>
          <a:p>
            <a:pPr lvl="1" algn="l" rtl="0"/>
            <a:r>
              <a:rPr lang="en-US" dirty="0" smtClean="0"/>
              <a:t>Your Photo</a:t>
            </a:r>
          </a:p>
          <a:p>
            <a:pPr lvl="1" algn="l" rtl="0"/>
            <a:r>
              <a:rPr lang="en-US" dirty="0" smtClean="0"/>
              <a:t>Personal Circumstances</a:t>
            </a:r>
          </a:p>
          <a:p>
            <a:pPr marL="457200" lvl="1" indent="0" algn="l" rtl="0">
              <a:buNone/>
            </a:pPr>
            <a:r>
              <a:rPr lang="en-US" dirty="0" smtClean="0"/>
              <a:t>In many countries, if employers take the previous points in their considerations when hiring, it is considered a form of racism and prejudice. Since an employer should take a decision according to your skills and experiences, not because you are single, of young. These points shouldn’t affect how you do your work.</a:t>
            </a:r>
          </a:p>
          <a:p>
            <a:pPr marL="914400" lvl="2" indent="0" algn="l" rtl="0">
              <a:buNone/>
            </a:pP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7447" y="1374377"/>
            <a:ext cx="3106298" cy="2178293"/>
          </a:xfrm>
          <a:prstGeom prst="rect">
            <a:avLst/>
          </a:prstGeom>
        </p:spPr>
      </p:pic>
    </p:spTree>
    <p:extLst>
      <p:ext uri="{BB962C8B-B14F-4D97-AF65-F5344CB8AC3E}">
        <p14:creationId xmlns:p14="http://schemas.microsoft.com/office/powerpoint/2010/main" val="12062358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Things to Avoid When Writing a CV</a:t>
            </a:r>
            <a:endParaRPr lang="en-US" b="1" dirty="0"/>
          </a:p>
        </p:txBody>
      </p:sp>
      <p:sp>
        <p:nvSpPr>
          <p:cNvPr id="3" name="Content Placeholder 2"/>
          <p:cNvSpPr>
            <a:spLocks noGrp="1"/>
          </p:cNvSpPr>
          <p:nvPr>
            <p:ph idx="1"/>
          </p:nvPr>
        </p:nvSpPr>
        <p:spPr/>
        <p:txBody>
          <a:bodyPr/>
          <a:lstStyle/>
          <a:p>
            <a:pPr algn="l" rtl="0"/>
            <a:r>
              <a:rPr lang="en-US" dirty="0" smtClean="0"/>
              <a:t>Avoid mentioning the following information:</a:t>
            </a:r>
          </a:p>
          <a:p>
            <a:pPr lvl="1" algn="l" rtl="0"/>
            <a:r>
              <a:rPr lang="en-US" dirty="0" smtClean="0"/>
              <a:t>Your full address (town and country are enough).</a:t>
            </a:r>
          </a:p>
          <a:p>
            <a:pPr lvl="1" algn="l" rtl="0"/>
            <a:r>
              <a:rPr lang="en-US" dirty="0" smtClean="0"/>
              <a:t>“Curriculum Vitae” as a Title.</a:t>
            </a:r>
          </a:p>
          <a:p>
            <a:pPr lvl="1" algn="l" rtl="0"/>
            <a:r>
              <a:rPr lang="en-US" dirty="0" smtClean="0"/>
              <a:t>Irrelevant Work Experience and Qualifications.</a:t>
            </a:r>
          </a:p>
          <a:p>
            <a:pPr lvl="1" algn="l" rtl="0"/>
            <a:r>
              <a:rPr lang="en-US" dirty="0" smtClean="0"/>
              <a:t>References.</a:t>
            </a:r>
          </a:p>
          <a:p>
            <a:pPr lvl="2" algn="l" rtl="0"/>
            <a:r>
              <a:rPr lang="en-US" sz="2400" dirty="0" smtClean="0"/>
              <a:t>Your former employers are your expected references.</a:t>
            </a:r>
          </a:p>
          <a:p>
            <a:pPr lvl="2" algn="l" rtl="0"/>
            <a:r>
              <a:rPr lang="en-US" sz="2400" dirty="0" smtClean="0"/>
              <a:t>No need for the statement “References available upon request”</a:t>
            </a:r>
          </a:p>
          <a:p>
            <a:pPr lvl="2" algn="l" rtl="0"/>
            <a:r>
              <a:rPr lang="en-US" sz="2400" dirty="0" smtClean="0"/>
              <a:t>If the new employer needs references, they will ask for them.</a:t>
            </a:r>
            <a:endParaRPr lang="en-US" sz="2400" dirty="0"/>
          </a:p>
          <a:p>
            <a:pPr marL="457200" lvl="1" indent="0" algn="l" rtl="0">
              <a:buNone/>
            </a:pPr>
            <a:endParaRPr lang="en-US"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7447" y="1374377"/>
            <a:ext cx="3106298" cy="2178293"/>
          </a:xfrm>
          <a:prstGeom prst="rect">
            <a:avLst/>
          </a:prstGeom>
        </p:spPr>
      </p:pic>
    </p:spTree>
    <p:extLst>
      <p:ext uri="{BB962C8B-B14F-4D97-AF65-F5344CB8AC3E}">
        <p14:creationId xmlns:p14="http://schemas.microsoft.com/office/powerpoint/2010/main" val="42153150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0"/>
            <a:r>
              <a:rPr lang="en-US" b="1" dirty="0" smtClean="0"/>
              <a:t>Any Questions?</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28875" y="2096294"/>
            <a:ext cx="7334250" cy="3810000"/>
          </a:xfrm>
        </p:spPr>
      </p:pic>
    </p:spTree>
    <p:extLst>
      <p:ext uri="{BB962C8B-B14F-4D97-AF65-F5344CB8AC3E}">
        <p14:creationId xmlns:p14="http://schemas.microsoft.com/office/powerpoint/2010/main" val="30233603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References</a:t>
            </a:r>
            <a:endParaRPr lang="en-US" b="1" dirty="0"/>
          </a:p>
        </p:txBody>
      </p:sp>
      <p:sp>
        <p:nvSpPr>
          <p:cNvPr id="3" name="Content Placeholder 2"/>
          <p:cNvSpPr>
            <a:spLocks noGrp="1"/>
          </p:cNvSpPr>
          <p:nvPr>
            <p:ph idx="1"/>
          </p:nvPr>
        </p:nvSpPr>
        <p:spPr/>
        <p:txBody>
          <a:bodyPr/>
          <a:lstStyle/>
          <a:p>
            <a:pPr algn="l" rtl="0"/>
            <a:r>
              <a:rPr lang="en-US" b="1" u="sng" dirty="0">
                <a:hlinkClick r:id="rId2"/>
              </a:rPr>
              <a:t>https://www.thebalancecareers.com/resume-types-chronological-functional-combination-2063235</a:t>
            </a:r>
            <a:endParaRPr lang="en-US" dirty="0"/>
          </a:p>
          <a:p>
            <a:pPr algn="l" rtl="0"/>
            <a:r>
              <a:rPr lang="en-US" b="1" u="sng" dirty="0">
                <a:hlinkClick r:id="rId3"/>
              </a:rPr>
              <a:t>https://novoresume.com/career-blog/cv-vs-resume-what-is-the-difference</a:t>
            </a:r>
            <a:endParaRPr lang="en-US" dirty="0"/>
          </a:p>
          <a:p>
            <a:pPr algn="l" rtl="0"/>
            <a:r>
              <a:rPr lang="en-US" b="1" u="sng" dirty="0">
                <a:hlinkClick r:id="rId4"/>
              </a:rPr>
              <a:t>https://en.oxforddictionaries.com/writing-help/top-tips-for-cv-writing</a:t>
            </a:r>
            <a:endParaRPr lang="en-US" dirty="0"/>
          </a:p>
          <a:p>
            <a:pPr algn="l" rtl="0"/>
            <a:r>
              <a:rPr lang="en-US" b="1" u="sng" dirty="0">
                <a:hlinkClick r:id="rId5"/>
              </a:rPr>
              <a:t>https://jobs.telegraph.co.uk/careers/cv-writing-advice/</a:t>
            </a:r>
            <a:endParaRPr lang="en-US" dirty="0"/>
          </a:p>
          <a:p>
            <a:pPr algn="l" rtl="0"/>
            <a:r>
              <a:rPr lang="en-US" b="1" u="sng" dirty="0">
                <a:hlinkClick r:id="rId6"/>
              </a:rPr>
              <a:t>https://www.cv-library.co.uk/career-advice/cv/how-to-write-a-cv-tips-for-2018/</a:t>
            </a:r>
            <a:endParaRPr lang="en-US" dirty="0"/>
          </a:p>
          <a:p>
            <a:pPr algn="l" rtl="0"/>
            <a:endParaRPr lang="en-US" dirty="0"/>
          </a:p>
        </p:txBody>
      </p:sp>
    </p:spTree>
    <p:extLst>
      <p:ext uri="{BB962C8B-B14F-4D97-AF65-F5344CB8AC3E}">
        <p14:creationId xmlns:p14="http://schemas.microsoft.com/office/powerpoint/2010/main" val="37450141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What is the difference between a CV and a Resume?</a:t>
            </a:r>
            <a:endParaRPr lang="ar-JO" b="1" dirty="0"/>
          </a:p>
        </p:txBody>
      </p:sp>
      <p:sp>
        <p:nvSpPr>
          <p:cNvPr id="4" name="Content Placeholder 3"/>
          <p:cNvSpPr>
            <a:spLocks noGrp="1"/>
          </p:cNvSpPr>
          <p:nvPr>
            <p:ph sz="half" idx="1"/>
          </p:nvPr>
        </p:nvSpPr>
        <p:spPr>
          <a:xfrm>
            <a:off x="838199" y="1825625"/>
            <a:ext cx="6827983" cy="4351338"/>
          </a:xfrm>
        </p:spPr>
        <p:txBody>
          <a:bodyPr/>
          <a:lstStyle/>
          <a:p>
            <a:pPr algn="l" rtl="0"/>
            <a:r>
              <a:rPr lang="en-US" dirty="0" smtClean="0"/>
              <a:t>It is a common mistake that we use both terms CV and Resume to describe the same document. Actually, each term represents a different document, with different specifications.</a:t>
            </a:r>
            <a:endParaRPr lang="ar-JO" dirty="0"/>
          </a:p>
        </p:txBody>
      </p:sp>
      <p:pic>
        <p:nvPicPr>
          <p:cNvPr id="6" name="Content Placeholder 5"/>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7820109" y="2614324"/>
            <a:ext cx="4152528" cy="2336367"/>
          </a:xfrm>
        </p:spPr>
      </p:pic>
    </p:spTree>
    <p:extLst>
      <p:ext uri="{BB962C8B-B14F-4D97-AF65-F5344CB8AC3E}">
        <p14:creationId xmlns:p14="http://schemas.microsoft.com/office/powerpoint/2010/main" val="3675901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rtl="0"/>
            <a:r>
              <a:rPr lang="en-US" b="1" dirty="0" smtClean="0"/>
              <a:t>CV vs. Resume</a:t>
            </a:r>
            <a:endParaRPr lang="ar-JO" b="1"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08646675"/>
              </p:ext>
            </p:extLst>
          </p:nvPr>
        </p:nvGraphicFramePr>
        <p:xfrm>
          <a:off x="838200" y="1825625"/>
          <a:ext cx="10515600" cy="3037840"/>
        </p:xfrm>
        <a:graphic>
          <a:graphicData uri="http://schemas.openxmlformats.org/drawingml/2006/table">
            <a:tbl>
              <a:tblPr rtl="1" firstRow="1" bandRow="1">
                <a:tableStyleId>{5C22544A-7EE6-4342-B048-85BDC9FD1C3A}</a:tableStyleId>
              </a:tblPr>
              <a:tblGrid>
                <a:gridCol w="3505200"/>
                <a:gridCol w="3505200"/>
                <a:gridCol w="3505200"/>
              </a:tblGrid>
              <a:tr h="370840">
                <a:tc>
                  <a:txBody>
                    <a:bodyPr/>
                    <a:lstStyle/>
                    <a:p>
                      <a:pPr algn="l" rtl="0"/>
                      <a:r>
                        <a:rPr lang="en-US" dirty="0" smtClean="0"/>
                        <a:t>Resume</a:t>
                      </a:r>
                      <a:endParaRPr lang="ar-JO" dirty="0"/>
                    </a:p>
                  </a:txBody>
                  <a:tcPr/>
                </a:tc>
                <a:tc>
                  <a:txBody>
                    <a:bodyPr/>
                    <a:lstStyle/>
                    <a:p>
                      <a:pPr algn="l" rtl="0"/>
                      <a:r>
                        <a:rPr lang="en-US" dirty="0" smtClean="0"/>
                        <a:t>CV</a:t>
                      </a:r>
                      <a:endParaRPr lang="ar-JO" dirty="0"/>
                    </a:p>
                  </a:txBody>
                  <a:tcPr/>
                </a:tc>
                <a:tc>
                  <a:txBody>
                    <a:bodyPr/>
                    <a:lstStyle/>
                    <a:p>
                      <a:pPr algn="l" rtl="0"/>
                      <a:r>
                        <a:rPr lang="en-US" dirty="0" smtClean="0"/>
                        <a:t>Criteria</a:t>
                      </a:r>
                      <a:endParaRPr lang="ar-JO" dirty="0"/>
                    </a:p>
                  </a:txBody>
                  <a:tcPr/>
                </a:tc>
              </a:tr>
              <a:tr h="370840">
                <a:tc>
                  <a:txBody>
                    <a:bodyPr/>
                    <a:lstStyle/>
                    <a:p>
                      <a:pPr algn="l" rtl="0"/>
                      <a:r>
                        <a:rPr lang="en-US" dirty="0" smtClean="0"/>
                        <a:t>Brief</a:t>
                      </a:r>
                      <a:endParaRPr lang="ar-JO" dirty="0"/>
                    </a:p>
                  </a:txBody>
                  <a:tcPr/>
                </a:tc>
                <a:tc>
                  <a:txBody>
                    <a:bodyPr/>
                    <a:lstStyle/>
                    <a:p>
                      <a:pPr algn="l" rtl="0"/>
                      <a:r>
                        <a:rPr lang="en-US" dirty="0" smtClean="0"/>
                        <a:t>Detailed</a:t>
                      </a:r>
                      <a:endParaRPr lang="ar-JO" dirty="0"/>
                    </a:p>
                  </a:txBody>
                  <a:tcPr/>
                </a:tc>
                <a:tc>
                  <a:txBody>
                    <a:bodyPr/>
                    <a:lstStyle/>
                    <a:p>
                      <a:pPr algn="l" rtl="0"/>
                      <a:r>
                        <a:rPr lang="en-US" b="1" dirty="0" smtClean="0"/>
                        <a:t>Details</a:t>
                      </a:r>
                      <a:endParaRPr lang="ar-JO" b="1" dirty="0"/>
                    </a:p>
                  </a:txBody>
                  <a:tcPr/>
                </a:tc>
              </a:tr>
              <a:tr h="370840">
                <a:tc>
                  <a:txBody>
                    <a:bodyPr/>
                    <a:lstStyle/>
                    <a:p>
                      <a:pPr algn="l" rtl="0"/>
                      <a:r>
                        <a:rPr lang="en-US" dirty="0" smtClean="0"/>
                        <a:t>Educational and professional qualifications for specific job application</a:t>
                      </a:r>
                      <a:endParaRPr lang="ar-JO" dirty="0"/>
                    </a:p>
                  </a:txBody>
                  <a:tcPr/>
                </a:tc>
                <a:tc>
                  <a:txBody>
                    <a:bodyPr/>
                    <a:lstStyle/>
                    <a:p>
                      <a:pPr algn="l" rtl="0"/>
                      <a:r>
                        <a:rPr lang="en-US" dirty="0" smtClean="0"/>
                        <a:t>Educational and professional</a:t>
                      </a:r>
                      <a:r>
                        <a:rPr lang="en-US" baseline="0" dirty="0" smtClean="0"/>
                        <a:t> History for any scope of job applications</a:t>
                      </a:r>
                      <a:endParaRPr lang="ar-JO" dirty="0"/>
                    </a:p>
                  </a:txBody>
                  <a:tcPr/>
                </a:tc>
                <a:tc>
                  <a:txBody>
                    <a:bodyPr/>
                    <a:lstStyle/>
                    <a:p>
                      <a:pPr algn="l" rtl="0"/>
                      <a:r>
                        <a:rPr lang="en-US" b="1" dirty="0" smtClean="0"/>
                        <a:t>Contents</a:t>
                      </a:r>
                      <a:endParaRPr lang="ar-JO" b="1" dirty="0"/>
                    </a:p>
                  </a:txBody>
                  <a:tcPr/>
                </a:tc>
              </a:tr>
              <a:tr h="370840">
                <a:tc>
                  <a:txBody>
                    <a:bodyPr/>
                    <a:lstStyle/>
                    <a:p>
                      <a:pPr algn="l" rtl="0"/>
                      <a:r>
                        <a:rPr lang="en-US" sz="1800" b="0" i="0" kern="1200" dirty="0" smtClean="0">
                          <a:solidFill>
                            <a:schemeClr val="dk1"/>
                          </a:solidFill>
                          <a:effectLst/>
                          <a:latin typeface="+mn-lt"/>
                          <a:ea typeface="+mn-ea"/>
                          <a:cs typeface="+mn-cs"/>
                        </a:rPr>
                        <a:t>reverse chronological order (newest</a:t>
                      </a:r>
                      <a:r>
                        <a:rPr lang="en-US" sz="1800" b="0" i="0" kern="1200" baseline="0" dirty="0" smtClean="0">
                          <a:solidFill>
                            <a:schemeClr val="dk1"/>
                          </a:solidFill>
                          <a:effectLst/>
                          <a:latin typeface="+mn-lt"/>
                          <a:ea typeface="+mn-ea"/>
                          <a:cs typeface="+mn-cs"/>
                        </a:rPr>
                        <a:t> to oldest)</a:t>
                      </a:r>
                      <a:endParaRPr lang="ar-JO" dirty="0"/>
                    </a:p>
                  </a:txBody>
                  <a:tcPr/>
                </a:tc>
                <a:tc>
                  <a:txBody>
                    <a:bodyPr/>
                    <a:lstStyle/>
                    <a:p>
                      <a:pPr algn="l" rtl="0"/>
                      <a:r>
                        <a:rPr lang="en-US" sz="1800" b="0" i="0" kern="1200" dirty="0" smtClean="0">
                          <a:solidFill>
                            <a:schemeClr val="dk1"/>
                          </a:solidFill>
                          <a:effectLst/>
                          <a:latin typeface="+mn-lt"/>
                          <a:ea typeface="+mn-ea"/>
                          <a:cs typeface="+mn-cs"/>
                        </a:rPr>
                        <a:t>chronological order (oldest</a:t>
                      </a:r>
                      <a:r>
                        <a:rPr lang="en-US" sz="1800" b="0" i="0" kern="1200" baseline="0" dirty="0" smtClean="0">
                          <a:solidFill>
                            <a:schemeClr val="dk1"/>
                          </a:solidFill>
                          <a:effectLst/>
                          <a:latin typeface="+mn-lt"/>
                          <a:ea typeface="+mn-ea"/>
                          <a:cs typeface="+mn-cs"/>
                        </a:rPr>
                        <a:t> to newest)</a:t>
                      </a:r>
                      <a:endParaRPr lang="ar-JO" dirty="0"/>
                    </a:p>
                  </a:txBody>
                  <a:tcPr/>
                </a:tc>
                <a:tc>
                  <a:txBody>
                    <a:bodyPr/>
                    <a:lstStyle/>
                    <a:p>
                      <a:pPr algn="l" rtl="0"/>
                      <a:r>
                        <a:rPr lang="en-US" b="1" dirty="0" smtClean="0"/>
                        <a:t>Order</a:t>
                      </a:r>
                      <a:r>
                        <a:rPr lang="en-US" b="1" baseline="0" dirty="0" smtClean="0"/>
                        <a:t> of events (experiences, education,…</a:t>
                      </a:r>
                      <a:r>
                        <a:rPr lang="en-US" b="1" baseline="0" dirty="0" err="1" smtClean="0"/>
                        <a:t>etc</a:t>
                      </a:r>
                      <a:r>
                        <a:rPr lang="en-US" b="1" baseline="0" dirty="0" smtClean="0"/>
                        <a:t>)</a:t>
                      </a:r>
                      <a:endParaRPr lang="ar-JO" b="1" dirty="0"/>
                    </a:p>
                  </a:txBody>
                  <a:tcPr/>
                </a:tc>
              </a:tr>
              <a:tr h="370840">
                <a:tc gridSpan="3">
                  <a:txBody>
                    <a:bodyPr/>
                    <a:lstStyle/>
                    <a:p>
                      <a:pPr algn="ctr" rtl="0"/>
                      <a:r>
                        <a:rPr lang="en-US" b="1" dirty="0" smtClean="0">
                          <a:solidFill>
                            <a:srgbClr val="FF0000"/>
                          </a:solidFill>
                        </a:rPr>
                        <a:t>Make sure of what is required in the job application</a:t>
                      </a:r>
                      <a:r>
                        <a:rPr lang="en-US" b="1" baseline="0" dirty="0" smtClean="0">
                          <a:solidFill>
                            <a:srgbClr val="FF0000"/>
                          </a:solidFill>
                        </a:rPr>
                        <a:t>, sometimes, both CV and Resume are requested.</a:t>
                      </a:r>
                      <a:endParaRPr lang="ar-JO" b="1" dirty="0">
                        <a:solidFill>
                          <a:srgbClr val="FF0000"/>
                        </a:solidFill>
                      </a:endParaRPr>
                    </a:p>
                  </a:txBody>
                  <a:tcPr/>
                </a:tc>
                <a:tc hMerge="1">
                  <a:txBody>
                    <a:bodyPr/>
                    <a:lstStyle/>
                    <a:p>
                      <a:pPr algn="l" rtl="0"/>
                      <a:endParaRPr lang="ar-JO" dirty="0"/>
                    </a:p>
                  </a:txBody>
                  <a:tcPr/>
                </a:tc>
                <a:tc hMerge="1">
                  <a:txBody>
                    <a:bodyPr/>
                    <a:lstStyle/>
                    <a:p>
                      <a:pPr algn="l" rtl="0"/>
                      <a:endParaRPr lang="ar-JO" dirty="0"/>
                    </a:p>
                  </a:txBody>
                  <a:tcPr/>
                </a:tc>
              </a:tr>
              <a:tr h="370840">
                <a:tc gridSpan="3">
                  <a:txBody>
                    <a:bodyPr/>
                    <a:lstStyle/>
                    <a:p>
                      <a:pPr algn="ctr" rtl="0"/>
                      <a:r>
                        <a:rPr lang="en-US" b="1" dirty="0" smtClean="0">
                          <a:solidFill>
                            <a:srgbClr val="FF0000"/>
                          </a:solidFill>
                        </a:rPr>
                        <a:t>This course concentrates on</a:t>
                      </a:r>
                      <a:r>
                        <a:rPr lang="en-US" b="1" baseline="0" dirty="0" smtClean="0">
                          <a:solidFill>
                            <a:srgbClr val="FF0000"/>
                          </a:solidFill>
                        </a:rPr>
                        <a:t> CVs, which is the most required for fresh graduates</a:t>
                      </a:r>
                      <a:endParaRPr lang="ar-JO" b="1" dirty="0">
                        <a:solidFill>
                          <a:srgbClr val="FF0000"/>
                        </a:solidFill>
                      </a:endParaRPr>
                    </a:p>
                  </a:txBody>
                  <a:tcPr/>
                </a:tc>
                <a:tc hMerge="1">
                  <a:txBody>
                    <a:bodyPr/>
                    <a:lstStyle/>
                    <a:p>
                      <a:pPr rtl="1"/>
                      <a:endParaRPr lang="ar-JO"/>
                    </a:p>
                  </a:txBody>
                  <a:tcPr/>
                </a:tc>
                <a:tc hMerge="1">
                  <a:txBody>
                    <a:bodyPr/>
                    <a:lstStyle/>
                    <a:p>
                      <a:pPr rtl="1"/>
                      <a:endParaRPr lang="ar-JO"/>
                    </a:p>
                  </a:txBody>
                  <a:tcPr/>
                </a:tc>
              </a:tr>
            </a:tbl>
          </a:graphicData>
        </a:graphic>
      </p:graphicFrame>
    </p:spTree>
    <p:extLst>
      <p:ext uri="{BB962C8B-B14F-4D97-AF65-F5344CB8AC3E}">
        <p14:creationId xmlns:p14="http://schemas.microsoft.com/office/powerpoint/2010/main" val="37218380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Main Contents of a CV</a:t>
            </a:r>
            <a:endParaRPr lang="ar-JO" b="1" dirty="0"/>
          </a:p>
        </p:txBody>
      </p:sp>
      <p:sp>
        <p:nvSpPr>
          <p:cNvPr id="3" name="Content Placeholder 2"/>
          <p:cNvSpPr>
            <a:spLocks noGrp="1"/>
          </p:cNvSpPr>
          <p:nvPr>
            <p:ph idx="1"/>
          </p:nvPr>
        </p:nvSpPr>
        <p:spPr/>
        <p:txBody>
          <a:bodyPr/>
          <a:lstStyle/>
          <a:p>
            <a:pPr algn="l" rtl="0"/>
            <a:r>
              <a:rPr lang="en-US" dirty="0" smtClean="0"/>
              <a:t>Usually the structure of a CV is flexible, according to the experiences and activities you need to highlight. For example, if you have voluntary work, you add it, if you don’t, just skip this part.</a:t>
            </a:r>
          </a:p>
          <a:p>
            <a:pPr algn="l" rtl="0"/>
            <a:endParaRPr lang="en-US" dirty="0"/>
          </a:p>
          <a:p>
            <a:pPr algn="l" rtl="0"/>
            <a:r>
              <a:rPr lang="en-US" dirty="0" smtClean="0"/>
              <a:t>Nevertheless, there are certain parts that should be included in any CV.</a:t>
            </a:r>
            <a:endParaRPr lang="ar-JO" dirty="0"/>
          </a:p>
        </p:txBody>
      </p:sp>
    </p:spTree>
    <p:extLst>
      <p:ext uri="{BB962C8B-B14F-4D97-AF65-F5344CB8AC3E}">
        <p14:creationId xmlns:p14="http://schemas.microsoft.com/office/powerpoint/2010/main" val="18783927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Main Contents of a CV</a:t>
            </a:r>
            <a:endParaRPr lang="ar-JO" b="1" dirty="0"/>
          </a:p>
        </p:txBody>
      </p:sp>
      <p:sp>
        <p:nvSpPr>
          <p:cNvPr id="3" name="Content Placeholder 2"/>
          <p:cNvSpPr>
            <a:spLocks noGrp="1"/>
          </p:cNvSpPr>
          <p:nvPr>
            <p:ph idx="1"/>
          </p:nvPr>
        </p:nvSpPr>
        <p:spPr/>
        <p:txBody>
          <a:bodyPr>
            <a:normAutofit fontScale="92500"/>
          </a:bodyPr>
          <a:lstStyle/>
          <a:p>
            <a:pPr algn="l" rtl="0"/>
            <a:r>
              <a:rPr lang="en-US" b="1" dirty="0" smtClean="0"/>
              <a:t>Title:</a:t>
            </a:r>
            <a:r>
              <a:rPr lang="en-US" dirty="0" smtClean="0"/>
              <a:t> it is better to use your name as the title of your CV, it will be a waste of valuable space to use the word “curriculum vitae” or “CV” as a title</a:t>
            </a:r>
            <a:r>
              <a:rPr lang="en-US" dirty="0" smtClean="0"/>
              <a:t>.</a:t>
            </a:r>
          </a:p>
          <a:p>
            <a:pPr algn="l" rtl="0"/>
            <a:endParaRPr lang="en-US" dirty="0"/>
          </a:p>
          <a:p>
            <a:pPr algn="l" rtl="0"/>
            <a:r>
              <a:rPr lang="en-US" b="1" dirty="0" smtClean="0"/>
              <a:t>Professional Title: </a:t>
            </a:r>
            <a:r>
              <a:rPr lang="en-US" dirty="0" smtClean="0"/>
              <a:t>Beneath or next to your name, you can add your profession. </a:t>
            </a:r>
            <a:r>
              <a:rPr lang="en-US" dirty="0" err="1" smtClean="0"/>
              <a:t>Eg</a:t>
            </a:r>
            <a:r>
              <a:rPr lang="en-US" dirty="0" smtClean="0"/>
              <a:t>. Software Developer, Translator, Industrial Engineer, Teacher…etc.</a:t>
            </a:r>
            <a:r>
              <a:rPr lang="en-US" b="1" dirty="0" smtClean="0"/>
              <a:t> </a:t>
            </a:r>
            <a:r>
              <a:rPr lang="en-US" dirty="0" smtClean="0"/>
              <a:t> </a:t>
            </a:r>
            <a:endParaRPr lang="en-US" dirty="0" smtClean="0"/>
          </a:p>
          <a:p>
            <a:pPr algn="l" rtl="0"/>
            <a:endParaRPr lang="en-US" dirty="0"/>
          </a:p>
          <a:p>
            <a:pPr algn="l" rtl="0"/>
            <a:r>
              <a:rPr lang="en-US" b="1" dirty="0" smtClean="0"/>
              <a:t>Contact Details:</a:t>
            </a:r>
            <a:r>
              <a:rPr lang="en-US" dirty="0" smtClean="0"/>
              <a:t> your </a:t>
            </a:r>
            <a:r>
              <a:rPr lang="en-US" b="1" dirty="0" smtClean="0">
                <a:solidFill>
                  <a:srgbClr val="FF0000"/>
                </a:solidFill>
              </a:rPr>
              <a:t>email address</a:t>
            </a:r>
            <a:r>
              <a:rPr lang="en-US" dirty="0" smtClean="0"/>
              <a:t>, </a:t>
            </a:r>
            <a:r>
              <a:rPr lang="en-US" b="1" dirty="0" smtClean="0">
                <a:solidFill>
                  <a:srgbClr val="FF0000"/>
                </a:solidFill>
              </a:rPr>
              <a:t>phone number(s)</a:t>
            </a:r>
            <a:r>
              <a:rPr lang="en-US" dirty="0" smtClean="0"/>
              <a:t>, the name of the town or country where you live.</a:t>
            </a:r>
          </a:p>
          <a:p>
            <a:pPr lvl="1" algn="l" rtl="0"/>
            <a:r>
              <a:rPr lang="en-US" dirty="0" smtClean="0"/>
              <a:t>You </a:t>
            </a:r>
            <a:r>
              <a:rPr lang="en-US" dirty="0" smtClean="0"/>
              <a:t>can add your </a:t>
            </a:r>
            <a:r>
              <a:rPr lang="en-US" dirty="0" err="1" smtClean="0"/>
              <a:t>linkedIn</a:t>
            </a:r>
            <a:r>
              <a:rPr lang="en-US" dirty="0" smtClean="0"/>
              <a:t> profile link for more details.</a:t>
            </a:r>
            <a:endParaRPr lang="en-US" dirty="0" smtClean="0"/>
          </a:p>
          <a:p>
            <a:pPr algn="l" rtl="0"/>
            <a:endParaRPr lang="en-US" dirty="0"/>
          </a:p>
          <a:p>
            <a:pPr algn="l" rtl="0"/>
            <a:endParaRPr lang="en-US" dirty="0"/>
          </a:p>
        </p:txBody>
      </p:sp>
    </p:spTree>
    <p:extLst>
      <p:ext uri="{BB962C8B-B14F-4D97-AF65-F5344CB8AC3E}">
        <p14:creationId xmlns:p14="http://schemas.microsoft.com/office/powerpoint/2010/main" val="979156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An Example of a CV Title, Along with Contact Details</a:t>
            </a:r>
            <a:endParaRPr lang="en-US"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1417" y="2394238"/>
            <a:ext cx="6670791" cy="256568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1609696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Main Contents of a CV</a:t>
            </a:r>
            <a:endParaRPr lang="ar-JO" b="1" dirty="0"/>
          </a:p>
        </p:txBody>
      </p:sp>
      <p:sp>
        <p:nvSpPr>
          <p:cNvPr id="3" name="Content Placeholder 2"/>
          <p:cNvSpPr>
            <a:spLocks noGrp="1"/>
          </p:cNvSpPr>
          <p:nvPr>
            <p:ph idx="1"/>
          </p:nvPr>
        </p:nvSpPr>
        <p:spPr/>
        <p:txBody>
          <a:bodyPr>
            <a:normAutofit/>
          </a:bodyPr>
          <a:lstStyle/>
          <a:p>
            <a:pPr algn="l" rtl="0"/>
            <a:r>
              <a:rPr lang="en-US" b="1" dirty="0" smtClean="0"/>
              <a:t>Personal Profile (Personal Statement | Career Objective):</a:t>
            </a:r>
          </a:p>
          <a:p>
            <a:pPr marL="0" indent="0" algn="l" rtl="0">
              <a:buNone/>
            </a:pPr>
            <a:r>
              <a:rPr lang="en-US" b="1" dirty="0">
                <a:solidFill>
                  <a:srgbClr val="FF0000"/>
                </a:solidFill>
              </a:rPr>
              <a:t>	</a:t>
            </a:r>
            <a:r>
              <a:rPr lang="en-US" b="1" dirty="0" smtClean="0">
                <a:solidFill>
                  <a:srgbClr val="FF0000"/>
                </a:solidFill>
              </a:rPr>
              <a:t>A short paragraph that gives prospective employers an overview of who you are and what you’re all about.</a:t>
            </a:r>
          </a:p>
          <a:p>
            <a:pPr marL="0" indent="0" algn="l" rtl="0">
              <a:buNone/>
            </a:pPr>
            <a:endParaRPr lang="en-US" b="1" dirty="0">
              <a:solidFill>
                <a:srgbClr val="FF0000"/>
              </a:solidFill>
            </a:endParaRPr>
          </a:p>
          <a:p>
            <a:pPr marL="0" indent="0" algn="l" rtl="0">
              <a:buNone/>
            </a:pPr>
            <a:r>
              <a:rPr lang="en-US" dirty="0" smtClean="0"/>
              <a:t>This could be the most important content of your CV, so you have to be clear, direct and short. This part is located directly after your name and the contact details.</a:t>
            </a:r>
            <a:endParaRPr lang="en-US" dirty="0"/>
          </a:p>
        </p:txBody>
      </p:sp>
    </p:spTree>
    <p:extLst>
      <p:ext uri="{BB962C8B-B14F-4D97-AF65-F5344CB8AC3E}">
        <p14:creationId xmlns:p14="http://schemas.microsoft.com/office/powerpoint/2010/main" val="16463198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Main Contents of a CV</a:t>
            </a:r>
            <a:endParaRPr lang="ar-JO" b="1" dirty="0"/>
          </a:p>
        </p:txBody>
      </p:sp>
      <p:sp>
        <p:nvSpPr>
          <p:cNvPr id="3" name="Content Placeholder 2"/>
          <p:cNvSpPr>
            <a:spLocks noGrp="1"/>
          </p:cNvSpPr>
          <p:nvPr>
            <p:ph idx="1"/>
          </p:nvPr>
        </p:nvSpPr>
        <p:spPr/>
        <p:txBody>
          <a:bodyPr>
            <a:normAutofit/>
          </a:bodyPr>
          <a:lstStyle/>
          <a:p>
            <a:pPr algn="l" rtl="0"/>
            <a:r>
              <a:rPr lang="en-US" b="1" dirty="0" smtClean="0"/>
              <a:t>Personal Profile (Personal Statement | Career Objective):</a:t>
            </a:r>
          </a:p>
          <a:p>
            <a:pPr lvl="1" algn="l" rtl="0"/>
            <a:r>
              <a:rPr lang="en-US" sz="2800" dirty="0" smtClean="0"/>
              <a:t>This part can be changed according to the Job you are applying for.</a:t>
            </a:r>
          </a:p>
          <a:p>
            <a:pPr lvl="1" algn="l" rtl="0"/>
            <a:r>
              <a:rPr lang="en-US" sz="2800" dirty="0" smtClean="0"/>
              <a:t>Try to answer the following questions when writing your personal profile:</a:t>
            </a:r>
          </a:p>
          <a:p>
            <a:pPr lvl="2" algn="l" rtl="0"/>
            <a:r>
              <a:rPr lang="en-US" sz="2400" dirty="0" smtClean="0"/>
              <a:t>Who are you?</a:t>
            </a:r>
          </a:p>
          <a:p>
            <a:pPr lvl="2" algn="l" rtl="0"/>
            <a:r>
              <a:rPr lang="en-US" sz="2400" dirty="0" smtClean="0"/>
              <a:t>What can you offer the company?</a:t>
            </a:r>
          </a:p>
          <a:p>
            <a:pPr lvl="2" algn="l" rtl="0"/>
            <a:r>
              <a:rPr lang="en-US" sz="2400" dirty="0" smtClean="0"/>
              <a:t>What are your career goals?</a:t>
            </a:r>
            <a:endParaRPr lang="en-US" sz="2400" dirty="0" smtClean="0"/>
          </a:p>
        </p:txBody>
      </p:sp>
    </p:spTree>
    <p:extLst>
      <p:ext uri="{BB962C8B-B14F-4D97-AF65-F5344CB8AC3E}">
        <p14:creationId xmlns:p14="http://schemas.microsoft.com/office/powerpoint/2010/main" val="39151547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1003</TotalTime>
  <Words>1384</Words>
  <Application>Microsoft Office PowerPoint</Application>
  <PresentationFormat>Custom</PresentationFormat>
  <Paragraphs>206</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How to Write a Professional CV?</vt:lpstr>
      <vt:lpstr>What is a CV?</vt:lpstr>
      <vt:lpstr>What is the difference between a CV and a Resume?</vt:lpstr>
      <vt:lpstr>CV vs. Resume</vt:lpstr>
      <vt:lpstr>Main Contents of a CV</vt:lpstr>
      <vt:lpstr>Main Contents of a CV</vt:lpstr>
      <vt:lpstr>An Example of a CV Title, Along with Contact Details</vt:lpstr>
      <vt:lpstr>Main Contents of a CV</vt:lpstr>
      <vt:lpstr>Main Contents of a CV</vt:lpstr>
      <vt:lpstr>Main Contents of a CV – Quick Exercise</vt:lpstr>
      <vt:lpstr>Main Contents of a CV</vt:lpstr>
      <vt:lpstr>Main Contents of a CV</vt:lpstr>
      <vt:lpstr>Main Contents of a CV – Suggested Format for the Experience and Employment History</vt:lpstr>
      <vt:lpstr>Main Contents of a CV</vt:lpstr>
      <vt:lpstr>Main Contents of a CV</vt:lpstr>
      <vt:lpstr>Main Contents of a CV – Suggested Format for the Education and Qualifications Part</vt:lpstr>
      <vt:lpstr>Main Contents of a CV</vt:lpstr>
      <vt:lpstr>Tips of Writing a Good CV</vt:lpstr>
      <vt:lpstr>Tips of Writing a Good CV</vt:lpstr>
      <vt:lpstr>Tips of Writing a Good CV</vt:lpstr>
      <vt:lpstr>Tips of Writing a Good CV</vt:lpstr>
      <vt:lpstr>Tips of Writing a Good CV</vt:lpstr>
      <vt:lpstr>Tips of Writing a Good CV</vt:lpstr>
      <vt:lpstr>Things to Avoid When Writing a CV</vt:lpstr>
      <vt:lpstr>Things to Avoid When Writing a CV</vt:lpstr>
      <vt:lpstr>Any Questions?</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 Professional CV?</dc:title>
  <dc:creator>Eman Al-Nagi</dc:creator>
  <cp:lastModifiedBy>Eman</cp:lastModifiedBy>
  <cp:revision>45</cp:revision>
  <dcterms:created xsi:type="dcterms:W3CDTF">2018-09-18T07:55:54Z</dcterms:created>
  <dcterms:modified xsi:type="dcterms:W3CDTF">2018-10-07T05:46:34Z</dcterms:modified>
</cp:coreProperties>
</file>